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0"/>
  </p:notesMasterIdLst>
  <p:handoutMasterIdLst>
    <p:handoutMasterId r:id="rId151"/>
  </p:handoutMasterIdLst>
  <p:sldIdLst>
    <p:sldId id="427" r:id="rId5"/>
    <p:sldId id="428" r:id="rId6"/>
    <p:sldId id="410" r:id="rId7"/>
    <p:sldId id="387" r:id="rId8"/>
    <p:sldId id="436" r:id="rId9"/>
    <p:sldId id="388" r:id="rId10"/>
    <p:sldId id="412" r:id="rId11"/>
    <p:sldId id="413" r:id="rId12"/>
    <p:sldId id="414" r:id="rId13"/>
    <p:sldId id="393" r:id="rId14"/>
    <p:sldId id="394" r:id="rId15"/>
    <p:sldId id="395" r:id="rId16"/>
    <p:sldId id="396" r:id="rId17"/>
    <p:sldId id="416" r:id="rId18"/>
    <p:sldId id="417" r:id="rId19"/>
    <p:sldId id="418" r:id="rId20"/>
    <p:sldId id="419" r:id="rId21"/>
    <p:sldId id="400" r:id="rId22"/>
    <p:sldId id="401" r:id="rId23"/>
    <p:sldId id="361" r:id="rId24"/>
    <p:sldId id="272" r:id="rId25"/>
    <p:sldId id="271" r:id="rId26"/>
    <p:sldId id="437" r:id="rId27"/>
    <p:sldId id="438" r:id="rId28"/>
    <p:sldId id="439" r:id="rId29"/>
    <p:sldId id="440" r:id="rId30"/>
    <p:sldId id="441" r:id="rId31"/>
    <p:sldId id="442" r:id="rId32"/>
    <p:sldId id="443" r:id="rId33"/>
    <p:sldId id="282" r:id="rId34"/>
    <p:sldId id="281" r:id="rId35"/>
    <p:sldId id="455" r:id="rId36"/>
    <p:sldId id="456" r:id="rId37"/>
    <p:sldId id="457" r:id="rId38"/>
    <p:sldId id="280" r:id="rId39"/>
    <p:sldId id="355" r:id="rId40"/>
    <p:sldId id="444" r:id="rId41"/>
    <p:sldId id="445" r:id="rId42"/>
    <p:sldId id="356" r:id="rId43"/>
    <p:sldId id="357" r:id="rId44"/>
    <p:sldId id="359" r:id="rId45"/>
    <p:sldId id="466" r:id="rId46"/>
    <p:sldId id="467" r:id="rId47"/>
    <p:sldId id="446" r:id="rId48"/>
    <p:sldId id="447" r:id="rId49"/>
    <p:sldId id="449" r:id="rId50"/>
    <p:sldId id="450" r:id="rId51"/>
    <p:sldId id="451" r:id="rId52"/>
    <p:sldId id="452" r:id="rId53"/>
    <p:sldId id="453" r:id="rId54"/>
    <p:sldId id="454" r:id="rId55"/>
    <p:sldId id="367" r:id="rId56"/>
    <p:sldId id="368" r:id="rId57"/>
    <p:sldId id="294" r:id="rId58"/>
    <p:sldId id="365" r:id="rId59"/>
    <p:sldId id="295" r:id="rId60"/>
    <p:sldId id="298" r:id="rId61"/>
    <p:sldId id="375" r:id="rId62"/>
    <p:sldId id="362" r:id="rId63"/>
    <p:sldId id="305" r:id="rId64"/>
    <p:sldId id="306" r:id="rId65"/>
    <p:sldId id="307" r:id="rId66"/>
    <p:sldId id="308" r:id="rId67"/>
    <p:sldId id="309" r:id="rId68"/>
    <p:sldId id="310" r:id="rId69"/>
    <p:sldId id="460" r:id="rId70"/>
    <p:sldId id="312" r:id="rId71"/>
    <p:sldId id="459" r:id="rId72"/>
    <p:sldId id="461" r:id="rId73"/>
    <p:sldId id="462" r:id="rId74"/>
    <p:sldId id="463" r:id="rId75"/>
    <p:sldId id="465" r:id="rId76"/>
    <p:sldId id="313" r:id="rId77"/>
    <p:sldId id="314" r:id="rId78"/>
    <p:sldId id="315" r:id="rId79"/>
    <p:sldId id="468" r:id="rId80"/>
    <p:sldId id="470" r:id="rId81"/>
    <p:sldId id="469" r:id="rId82"/>
    <p:sldId id="472" r:id="rId83"/>
    <p:sldId id="473" r:id="rId84"/>
    <p:sldId id="474" r:id="rId85"/>
    <p:sldId id="471" r:id="rId86"/>
    <p:sldId id="475" r:id="rId87"/>
    <p:sldId id="300" r:id="rId88"/>
    <p:sldId id="301" r:id="rId89"/>
    <p:sldId id="302" r:id="rId90"/>
    <p:sldId id="303" r:id="rId91"/>
    <p:sldId id="304" r:id="rId92"/>
    <p:sldId id="317" r:id="rId93"/>
    <p:sldId id="320" r:id="rId94"/>
    <p:sldId id="321" r:id="rId95"/>
    <p:sldId id="322" r:id="rId96"/>
    <p:sldId id="323" r:id="rId97"/>
    <p:sldId id="324" r:id="rId98"/>
    <p:sldId id="325" r:id="rId99"/>
    <p:sldId id="326" r:id="rId100"/>
    <p:sldId id="327" r:id="rId101"/>
    <p:sldId id="328" r:id="rId102"/>
    <p:sldId id="329" r:id="rId103"/>
    <p:sldId id="330" r:id="rId104"/>
    <p:sldId id="334" r:id="rId105"/>
    <p:sldId id="331" r:id="rId106"/>
    <p:sldId id="332" r:id="rId107"/>
    <p:sldId id="476" r:id="rId108"/>
    <p:sldId id="333" r:id="rId109"/>
    <p:sldId id="335" r:id="rId110"/>
    <p:sldId id="336" r:id="rId111"/>
    <p:sldId id="376" r:id="rId112"/>
    <p:sldId id="337" r:id="rId113"/>
    <p:sldId id="338" r:id="rId114"/>
    <p:sldId id="339" r:id="rId115"/>
    <p:sldId id="340" r:id="rId116"/>
    <p:sldId id="341" r:id="rId117"/>
    <p:sldId id="343" r:id="rId118"/>
    <p:sldId id="344" r:id="rId119"/>
    <p:sldId id="345" r:id="rId120"/>
    <p:sldId id="364" r:id="rId121"/>
    <p:sldId id="346" r:id="rId122"/>
    <p:sldId id="347" r:id="rId123"/>
    <p:sldId id="348" r:id="rId124"/>
    <p:sldId id="429" r:id="rId125"/>
    <p:sldId id="432" r:id="rId126"/>
    <p:sldId id="434" r:id="rId127"/>
    <p:sldId id="433" r:id="rId128"/>
    <p:sldId id="435" r:id="rId129"/>
    <p:sldId id="431" r:id="rId130"/>
    <p:sldId id="430" r:id="rId131"/>
    <p:sldId id="264" r:id="rId132"/>
    <p:sldId id="351" r:id="rId133"/>
    <p:sldId id="352" r:id="rId134"/>
    <p:sldId id="353" r:id="rId135"/>
    <p:sldId id="420" r:id="rId136"/>
    <p:sldId id="273" r:id="rId137"/>
    <p:sldId id="350" r:id="rId138"/>
    <p:sldId id="421" r:id="rId139"/>
    <p:sldId id="274" r:id="rId140"/>
    <p:sldId id="422" r:id="rId141"/>
    <p:sldId id="423" r:id="rId142"/>
    <p:sldId id="424" r:id="rId143"/>
    <p:sldId id="425" r:id="rId144"/>
    <p:sldId id="267" r:id="rId145"/>
    <p:sldId id="265" r:id="rId146"/>
    <p:sldId id="354" r:id="rId147"/>
    <p:sldId id="415" r:id="rId148"/>
    <p:sldId id="283" r:id="rId1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85" autoAdjust="0"/>
    <p:restoredTop sz="60394" autoAdjust="0"/>
  </p:normalViewPr>
  <p:slideViewPr>
    <p:cSldViewPr>
      <p:cViewPr varScale="1">
        <p:scale>
          <a:sx n="66" d="100"/>
          <a:sy n="66" d="100"/>
        </p:scale>
        <p:origin x="58" y="40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37452"/>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handoutMaster" Target="handoutMasters/handoutMaster1.xml"/><Relationship Id="rId156"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goel" userId="a5d2d9392ddacb4c" providerId="LiveId" clId="{07893D4E-363D-4534-8554-D0E955E195C4}"/>
    <pc:docChg chg="modSld">
      <pc:chgData name="Priya goel" userId="a5d2d9392ddacb4c" providerId="LiveId" clId="{07893D4E-363D-4534-8554-D0E955E195C4}" dt="2024-12-25T19:03:47.762" v="0" actId="1076"/>
      <pc:docMkLst>
        <pc:docMk/>
      </pc:docMkLst>
      <pc:sldChg chg="modSp mod">
        <pc:chgData name="Priya goel" userId="a5d2d9392ddacb4c" providerId="LiveId" clId="{07893D4E-363D-4534-8554-D0E955E195C4}" dt="2024-12-25T19:03:47.762" v="0" actId="1076"/>
        <pc:sldMkLst>
          <pc:docMk/>
          <pc:sldMk cId="937283821" sldId="454"/>
        </pc:sldMkLst>
        <pc:picChg chg="mod">
          <ac:chgData name="Priya goel" userId="a5d2d9392ddacb4c" providerId="LiveId" clId="{07893D4E-363D-4534-8554-D0E955E195C4}" dt="2024-12-25T19:03:47.762" v="0" actId="1076"/>
          <ac:picMkLst>
            <pc:docMk/>
            <pc:sldMk cId="937283821" sldId="454"/>
            <ac:picMk id="2" creationId="{7FB59420-8C78-25F3-D226-F0E66247377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12/26/2024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12/26/2024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746852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413777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1070380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a:headEnd/>
            <a:tailEnd/>
          </a:ln>
        </p:spPr>
      </p:sp>
      <p:sp>
        <p:nvSpPr>
          <p:cNvPr id="40963" name="Notes Placeholder 2"/>
          <p:cNvSpPr txBox="1">
            <a:spLocks noGrp="1"/>
          </p:cNvSpPr>
          <p:nvPr>
            <p:ph type="body" idx="1"/>
          </p:nvPr>
        </p:nvSpPr>
        <p:spPr>
          <a:ln/>
        </p:spPr>
        <p:txBody>
          <a:bodyPr/>
          <a:lstStyle/>
          <a:p>
            <a:endParaRPr lang="en-IN">
              <a:latin typeface="Arial" panose="020B0604020202020204" pitchFamily="34" charset="0"/>
              <a:cs typeface="Arial" panose="020B0604020202020204" pitchFamily="34" charset="0"/>
            </a:endParaRPr>
          </a:p>
        </p:txBody>
      </p:sp>
      <p:sp>
        <p:nvSpPr>
          <p:cNvPr id="409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2623C85A-2892-488F-AB8A-EE4C21D643AF}" type="slidenum">
              <a:rPr lang="en-US" sz="1200" smtClean="0">
                <a:latin typeface="Calibri" panose="020F0502020204030204" pitchFamily="34" charset="0"/>
                <a:cs typeface="Calibri" panose="020F0502020204030204" pitchFamily="34" charset="0"/>
                <a:sym typeface="Calibri" panose="020F0502020204030204" pitchFamily="34" charset="0"/>
              </a:rPr>
              <a:pPr/>
              <a:t>3</a:t>
            </a:fld>
            <a:endParaRPr lang="en-US" sz="1200">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876290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a:headEnd/>
            <a:tailEnd/>
          </a:ln>
        </p:spPr>
      </p:sp>
      <p:sp>
        <p:nvSpPr>
          <p:cNvPr id="240643" name="Notes Placeholder 2"/>
          <p:cNvSpPr txBox="1">
            <a:spLocks noGrp="1"/>
          </p:cNvSpPr>
          <p:nvPr>
            <p:ph type="body" idx="1"/>
          </p:nvPr>
        </p:nvSpPr>
        <p:spPr>
          <a:ln/>
        </p:spPr>
        <p:txBody>
          <a:bodyPr/>
          <a:lstStyle/>
          <a:p>
            <a:endParaRPr lang="en-US">
              <a:latin typeface="Arial" pitchFamily="34" charset="0"/>
              <a:cs typeface="Arial" pitchFamily="34" charset="0"/>
            </a:endParaRPr>
          </a:p>
        </p:txBody>
      </p:sp>
      <p:sp>
        <p:nvSpPr>
          <p:cNvPr id="240644" name="Slide Number Placeholder 3"/>
          <p:cNvSpPr>
            <a:spLocks noGrp="1"/>
          </p:cNvSpPr>
          <p:nvPr>
            <p:ph type="sldNum" sz="quarter" idx="12"/>
          </p:nvPr>
        </p:nvSpPr>
        <p:spPr>
          <a:noFill/>
        </p:spPr>
        <p:txBody>
          <a:bodyPr/>
          <a:lstStyle/>
          <a:p>
            <a:pPr>
              <a:buFont typeface="Arial" pitchFamily="34" charset="0"/>
              <a:buNone/>
            </a:pPr>
            <a:fld id="{5E06B982-9095-4965-9F6C-B43A78ECB672}" type="slidenum">
              <a:rPr lang="en-US" smtClean="0"/>
              <a:pPr>
                <a:buFont typeface="Arial" pitchFamily="34" charset="0"/>
                <a:buNone/>
              </a:pPr>
              <a:t>6</a:t>
            </a:fld>
            <a:endParaRPr lang="en-US"/>
          </a:p>
        </p:txBody>
      </p:sp>
    </p:spTree>
    <p:extLst>
      <p:ext uri="{BB962C8B-B14F-4D97-AF65-F5344CB8AC3E}">
        <p14:creationId xmlns:p14="http://schemas.microsoft.com/office/powerpoint/2010/main" val="1308080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a:headEnd/>
            <a:tailEnd/>
          </a:ln>
        </p:spPr>
      </p:sp>
      <p:sp>
        <p:nvSpPr>
          <p:cNvPr id="240643" name="Notes Placeholder 2"/>
          <p:cNvSpPr txBox="1">
            <a:spLocks noGrp="1"/>
          </p:cNvSpPr>
          <p:nvPr>
            <p:ph type="body" idx="1"/>
          </p:nvPr>
        </p:nvSpPr>
        <p:spPr>
          <a:ln/>
        </p:spPr>
        <p:txBody>
          <a:bodyPr/>
          <a:lstStyle/>
          <a:p>
            <a:endParaRPr lang="en-US">
              <a:latin typeface="Arial" pitchFamily="34" charset="0"/>
              <a:cs typeface="Arial" pitchFamily="34" charset="0"/>
            </a:endParaRPr>
          </a:p>
        </p:txBody>
      </p:sp>
      <p:sp>
        <p:nvSpPr>
          <p:cNvPr id="240644" name="Slide Number Placeholder 3"/>
          <p:cNvSpPr>
            <a:spLocks noGrp="1"/>
          </p:cNvSpPr>
          <p:nvPr>
            <p:ph type="sldNum" sz="quarter" idx="12"/>
          </p:nvPr>
        </p:nvSpPr>
        <p:spPr>
          <a:noFill/>
        </p:spPr>
        <p:txBody>
          <a:bodyPr/>
          <a:lstStyle/>
          <a:p>
            <a:pPr>
              <a:buFont typeface="Arial" pitchFamily="34" charset="0"/>
              <a:buNone/>
            </a:pPr>
            <a:fld id="{5E06B982-9095-4965-9F6C-B43A78ECB672}" type="slidenum">
              <a:rPr lang="en-US" smtClean="0"/>
              <a:pPr>
                <a:buFont typeface="Arial" pitchFamily="34" charset="0"/>
                <a:buNone/>
              </a:pPr>
              <a:t>144</a:t>
            </a:fld>
            <a:endParaRPr lang="en-US"/>
          </a:p>
        </p:txBody>
      </p:sp>
    </p:spTree>
    <p:extLst>
      <p:ext uri="{BB962C8B-B14F-4D97-AF65-F5344CB8AC3E}">
        <p14:creationId xmlns:p14="http://schemas.microsoft.com/office/powerpoint/2010/main" val="342104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35F52E-BA8C-4FAB-BCFA-C67A14D9CE22}" type="slidenum">
              <a:rPr lang="en-US" smtClean="0"/>
              <a:pPr/>
              <a:t>145</a:t>
            </a:fld>
            <a:endParaRPr lang="en-US"/>
          </a:p>
        </p:txBody>
      </p:sp>
    </p:spTree>
    <p:extLst>
      <p:ext uri="{BB962C8B-B14F-4D97-AF65-F5344CB8AC3E}">
        <p14:creationId xmlns:p14="http://schemas.microsoft.com/office/powerpoint/2010/main" val="140764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E94438-6B2E-4E80-97FD-C2990C299AFB}" type="datetime1">
              <a:rPr lang="en-US" smtClean="0"/>
              <a:t>12/26/2024</a:t>
            </a:fld>
            <a:endParaRPr lang="en-US"/>
          </a:p>
        </p:txBody>
      </p:sp>
      <p:sp>
        <p:nvSpPr>
          <p:cNvPr id="5" name="Footer Placeholder 4"/>
          <p:cNvSpPr>
            <a:spLocks noGrp="1"/>
          </p:cNvSpPr>
          <p:nvPr>
            <p:ph type="ftr" sz="quarter" idx="11"/>
          </p:nvPr>
        </p:nvSpPr>
        <p:spPr/>
        <p:txBody>
          <a:bodyPr/>
          <a:lstStyle/>
          <a:p>
            <a:r>
              <a:rPr lang="en-US"/>
              <a:t>ACSE0602                  CN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18698F-47BC-4EF8-B094-6D1BBC69D547}" type="datetime1">
              <a:rPr lang="en-US" smtClean="0"/>
              <a:t>12/26/2024</a:t>
            </a:fld>
            <a:endParaRPr lang="en-US"/>
          </a:p>
        </p:txBody>
      </p:sp>
      <p:sp>
        <p:nvSpPr>
          <p:cNvPr id="5" name="Footer Placeholder 4"/>
          <p:cNvSpPr>
            <a:spLocks noGrp="1"/>
          </p:cNvSpPr>
          <p:nvPr>
            <p:ph type="ftr" sz="quarter" idx="11"/>
          </p:nvPr>
        </p:nvSpPr>
        <p:spPr/>
        <p:txBody>
          <a:bodyPr/>
          <a:lstStyle/>
          <a:p>
            <a:r>
              <a:rPr lang="en-US"/>
              <a:t>ACSE0602                  CN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41997D-40FA-4E91-97E8-3AC17E7270B3}" type="datetime1">
              <a:rPr lang="en-US" smtClean="0"/>
              <a:t>12/26/2024</a:t>
            </a:fld>
            <a:endParaRPr lang="en-US"/>
          </a:p>
        </p:txBody>
      </p:sp>
      <p:sp>
        <p:nvSpPr>
          <p:cNvPr id="5" name="Footer Placeholder 4"/>
          <p:cNvSpPr>
            <a:spLocks noGrp="1"/>
          </p:cNvSpPr>
          <p:nvPr>
            <p:ph type="ftr" sz="quarter" idx="11"/>
          </p:nvPr>
        </p:nvSpPr>
        <p:spPr/>
        <p:txBody>
          <a:bodyPr/>
          <a:lstStyle/>
          <a:p>
            <a:r>
              <a:rPr lang="en-US"/>
              <a:t>ACSE0602                  CN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23CF122-201A-47FB-96FD-D3EEA5FD3691}" type="datetime1">
              <a:rPr lang="en-US" smtClean="0"/>
              <a:t>12/26/2024</a:t>
            </a:fld>
            <a:endParaRPr lang="en-US"/>
          </a:p>
        </p:txBody>
      </p:sp>
      <p:sp>
        <p:nvSpPr>
          <p:cNvPr id="6" name="Footer Placeholder 5"/>
          <p:cNvSpPr>
            <a:spLocks noGrp="1"/>
          </p:cNvSpPr>
          <p:nvPr>
            <p:ph type="ftr" sz="quarter" idx="11"/>
          </p:nvPr>
        </p:nvSpPr>
        <p:spPr/>
        <p:txBody>
          <a:bodyPr/>
          <a:lstStyle/>
          <a:p>
            <a:r>
              <a:rPr lang="en-US"/>
              <a:t>ACSE0602                  CN               Unit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Picture Placeholder 8">
            <a:extLst>
              <a:ext uri="{FF2B5EF4-FFF2-40B4-BE49-F238E27FC236}">
                <a16:creationId xmlns:a16="http://schemas.microsoft.com/office/drawing/2014/main" id="{CDF92D16-4AA0-4A70-8BF4-CF529B13D3A6}"/>
              </a:ext>
            </a:extLst>
          </p:cNvPr>
          <p:cNvSpPr>
            <a:spLocks noGrp="1"/>
          </p:cNvSpPr>
          <p:nvPr>
            <p:ph type="pic" sz="quarter" idx="13"/>
          </p:nvPr>
        </p:nvSpPr>
        <p:spPr>
          <a:xfrm>
            <a:off x="179388" y="188913"/>
            <a:ext cx="1368425" cy="1008062"/>
          </a:xfrm>
          <a:blipFill>
            <a:blip r:embed="rId2"/>
            <a:stretch>
              <a:fillRect/>
            </a:stretch>
          </a:blipFill>
        </p:spPr>
        <p:txBody>
          <a:bodyPr/>
          <a:lstStyle>
            <a:lvl1pPr marL="0" indent="0">
              <a:buNone/>
              <a:defRPr/>
            </a:lvl1pPr>
          </a:lstStyle>
          <a:p>
            <a:endParaRPr lang="en-IN" dirty="0"/>
          </a:p>
        </p:txBody>
      </p:sp>
    </p:spTree>
    <p:extLst>
      <p:ext uri="{BB962C8B-B14F-4D97-AF65-F5344CB8AC3E}">
        <p14:creationId xmlns:p14="http://schemas.microsoft.com/office/powerpoint/2010/main" val="79968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142A9-97AC-49F7-917F-63CEC46ADF2F}" type="datetime1">
              <a:rPr lang="en-US" smtClean="0"/>
              <a:t>12/26/2024</a:t>
            </a:fld>
            <a:endParaRPr lang="en-US"/>
          </a:p>
        </p:txBody>
      </p:sp>
      <p:sp>
        <p:nvSpPr>
          <p:cNvPr id="5" name="Footer Placeholder 4"/>
          <p:cNvSpPr>
            <a:spLocks noGrp="1"/>
          </p:cNvSpPr>
          <p:nvPr>
            <p:ph type="ftr" sz="quarter" idx="11"/>
          </p:nvPr>
        </p:nvSpPr>
        <p:spPr/>
        <p:txBody>
          <a:bodyPr/>
          <a:lstStyle/>
          <a:p>
            <a:r>
              <a:rPr lang="en-US"/>
              <a:t>ACSE0602                  CN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5D56D3-39E2-4941-91E4-167A9A64A720}" type="datetime1">
              <a:rPr lang="en-US" smtClean="0"/>
              <a:t>12/26/2024</a:t>
            </a:fld>
            <a:endParaRPr lang="en-US"/>
          </a:p>
        </p:txBody>
      </p:sp>
      <p:sp>
        <p:nvSpPr>
          <p:cNvPr id="5" name="Footer Placeholder 4"/>
          <p:cNvSpPr>
            <a:spLocks noGrp="1"/>
          </p:cNvSpPr>
          <p:nvPr>
            <p:ph type="ftr" sz="quarter" idx="11"/>
          </p:nvPr>
        </p:nvSpPr>
        <p:spPr/>
        <p:txBody>
          <a:bodyPr/>
          <a:lstStyle/>
          <a:p>
            <a:r>
              <a:rPr lang="en-US"/>
              <a:t>ACSE0602                  CN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6E68A-97EA-40D1-9A0B-106EB134CC18}" type="datetime1">
              <a:rPr lang="en-US" smtClean="0"/>
              <a:t>12/26/2024</a:t>
            </a:fld>
            <a:endParaRPr lang="en-US"/>
          </a:p>
        </p:txBody>
      </p:sp>
      <p:sp>
        <p:nvSpPr>
          <p:cNvPr id="6" name="Footer Placeholder 5"/>
          <p:cNvSpPr>
            <a:spLocks noGrp="1"/>
          </p:cNvSpPr>
          <p:nvPr>
            <p:ph type="ftr" sz="quarter" idx="11"/>
          </p:nvPr>
        </p:nvSpPr>
        <p:spPr/>
        <p:txBody>
          <a:bodyPr/>
          <a:lstStyle/>
          <a:p>
            <a:r>
              <a:rPr lang="en-US"/>
              <a:t>ACSE0602                  CN               Unit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1C7CEA-982E-42F1-AFEF-7625612A3574}" type="datetime1">
              <a:rPr lang="en-US" smtClean="0"/>
              <a:t>12/26/2024</a:t>
            </a:fld>
            <a:endParaRPr lang="en-US"/>
          </a:p>
        </p:txBody>
      </p:sp>
      <p:sp>
        <p:nvSpPr>
          <p:cNvPr id="8" name="Footer Placeholder 7"/>
          <p:cNvSpPr>
            <a:spLocks noGrp="1"/>
          </p:cNvSpPr>
          <p:nvPr>
            <p:ph type="ftr" sz="quarter" idx="11"/>
          </p:nvPr>
        </p:nvSpPr>
        <p:spPr/>
        <p:txBody>
          <a:bodyPr/>
          <a:lstStyle/>
          <a:p>
            <a:r>
              <a:rPr lang="en-US"/>
              <a:t>ACSE0602                  CN               Unit 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A0B104-5C46-41AB-9EB9-E81868EA9889}" type="datetime1">
              <a:rPr lang="en-US" smtClean="0"/>
              <a:t>12/26/2024</a:t>
            </a:fld>
            <a:endParaRPr lang="en-US"/>
          </a:p>
        </p:txBody>
      </p:sp>
      <p:sp>
        <p:nvSpPr>
          <p:cNvPr id="4" name="Footer Placeholder 3"/>
          <p:cNvSpPr>
            <a:spLocks noGrp="1"/>
          </p:cNvSpPr>
          <p:nvPr>
            <p:ph type="ftr" sz="quarter" idx="11"/>
          </p:nvPr>
        </p:nvSpPr>
        <p:spPr/>
        <p:txBody>
          <a:bodyPr/>
          <a:lstStyle/>
          <a:p>
            <a:r>
              <a:rPr lang="en-US"/>
              <a:t>ACSE0602                  CN               Unit 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98128E-FA4F-4DCA-A5A5-16F5CA778464}" type="datetime1">
              <a:rPr lang="en-US" smtClean="0"/>
              <a:t>12/26/2024</a:t>
            </a:fld>
            <a:endParaRPr lang="en-US"/>
          </a:p>
        </p:txBody>
      </p:sp>
      <p:sp>
        <p:nvSpPr>
          <p:cNvPr id="3" name="Footer Placeholder 2"/>
          <p:cNvSpPr>
            <a:spLocks noGrp="1"/>
          </p:cNvSpPr>
          <p:nvPr>
            <p:ph type="ftr" sz="quarter" idx="11"/>
          </p:nvPr>
        </p:nvSpPr>
        <p:spPr/>
        <p:txBody>
          <a:bodyPr/>
          <a:lstStyle/>
          <a:p>
            <a:r>
              <a:rPr lang="en-US"/>
              <a:t>ACSE0602                  CN               Unit 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7B4A71-23B6-401A-AC8A-042DFCD9A915}" type="datetime1">
              <a:rPr lang="en-US" smtClean="0"/>
              <a:t>12/26/2024</a:t>
            </a:fld>
            <a:endParaRPr lang="en-US"/>
          </a:p>
        </p:txBody>
      </p:sp>
      <p:sp>
        <p:nvSpPr>
          <p:cNvPr id="6" name="Footer Placeholder 5"/>
          <p:cNvSpPr>
            <a:spLocks noGrp="1"/>
          </p:cNvSpPr>
          <p:nvPr>
            <p:ph type="ftr" sz="quarter" idx="11"/>
          </p:nvPr>
        </p:nvSpPr>
        <p:spPr/>
        <p:txBody>
          <a:bodyPr/>
          <a:lstStyle/>
          <a:p>
            <a:r>
              <a:rPr lang="en-US"/>
              <a:t>ACSE0602                  CN               Unit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AC47E7-CE1C-4A47-9707-84D11E5A66DA}" type="datetime1">
              <a:rPr lang="en-US" smtClean="0"/>
              <a:t>12/26/2024</a:t>
            </a:fld>
            <a:endParaRPr lang="en-US"/>
          </a:p>
        </p:txBody>
      </p:sp>
      <p:sp>
        <p:nvSpPr>
          <p:cNvPr id="6" name="Footer Placeholder 5"/>
          <p:cNvSpPr>
            <a:spLocks noGrp="1"/>
          </p:cNvSpPr>
          <p:nvPr>
            <p:ph type="ftr" sz="quarter" idx="11"/>
          </p:nvPr>
        </p:nvSpPr>
        <p:spPr/>
        <p:txBody>
          <a:bodyPr/>
          <a:lstStyle/>
          <a:p>
            <a:r>
              <a:rPr lang="en-US"/>
              <a:t>ACSE0602                  CN               Unit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D1E9BD-2063-4030-B68A-97855442ECC0}" type="datetime1">
              <a:rPr lang="en-US" smtClean="0"/>
              <a:t>12/26/2024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ACSE0602                  CN               Unit 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www.youtube.com/watch?v=kNKHM_isojI" TargetMode="External"/><Relationship Id="rId2" Type="http://schemas.openxmlformats.org/officeDocument/2006/relationships/hyperlink" Target="https://www.youtube.com/watch?v=lnU-Zw3NEEQ"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youtube.com/watch?v=vv4y_uOneC0"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drive.google.com/open?id=1oFmw__qC7wdUP85gUkKbkohZvd9Vopm_" TargetMode="External"/><Relationship Id="rId7" Type="http://schemas.openxmlformats.org/officeDocument/2006/relationships/image" Target="../media/image1.png"/><Relationship Id="rId2" Type="http://schemas.openxmlformats.org/officeDocument/2006/relationships/hyperlink" Target="https://drive.google.com/open?id=17OUMNnX0kFDc9UB8tx8qd8zyEj7lCD5P" TargetMode="External"/><Relationship Id="rId1" Type="http://schemas.openxmlformats.org/officeDocument/2006/relationships/slideLayout" Target="../slideLayouts/slideLayout2.xml"/><Relationship Id="rId6" Type="http://schemas.openxmlformats.org/officeDocument/2006/relationships/hyperlink" Target="https://drive.google.com/open?id=1tjERKPwEA9icWcQTBZQnKUq_ttqBDeo5" TargetMode="External"/><Relationship Id="rId5" Type="http://schemas.openxmlformats.org/officeDocument/2006/relationships/hyperlink" Target="https://drive.google.com/open?id=1ljNxmZP1_pl10rbxJvK6xB1ybG7AMuqU" TargetMode="External"/><Relationship Id="rId4" Type="http://schemas.openxmlformats.org/officeDocument/2006/relationships/hyperlink" Target="https://drive.google.com/open?id=1eDrOkj2wVsxdTZPb7-A78YuYn16HC1ob"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geeksforgeeks.org/difference-between-star-and-ring-topology/"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beingintelligent.com/internet.html"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4.png"/></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1071545"/>
          </a:xfrm>
        </p:spPr>
        <p:style>
          <a:lnRef idx="1">
            <a:schemeClr val="accent5"/>
          </a:lnRef>
          <a:fillRef idx="2">
            <a:schemeClr val="accent5"/>
          </a:fillRef>
          <a:effectRef idx="1">
            <a:schemeClr val="accent5"/>
          </a:effectRef>
          <a:fontRef idx="minor">
            <a:schemeClr val="dk1"/>
          </a:fontRef>
        </p:style>
        <p:txBody>
          <a:bodyPr>
            <a:noAutofit/>
          </a:bodyPr>
          <a:lstStyle/>
          <a:p>
            <a:r>
              <a:rPr lang="en-US" sz="3400" dirty="0"/>
              <a:t>Noida Institute of Engineering and Technology, Greater Noida</a:t>
            </a:r>
          </a:p>
        </p:txBody>
      </p:sp>
      <p:sp>
        <p:nvSpPr>
          <p:cNvPr id="3" name="Subtitle 2"/>
          <p:cNvSpPr>
            <a:spLocks noGrp="1"/>
          </p:cNvSpPr>
          <p:nvPr>
            <p:ph type="subTitle" idx="1"/>
          </p:nvPr>
        </p:nvSpPr>
        <p:spPr>
          <a:xfrm>
            <a:off x="1600200" y="1501004"/>
            <a:ext cx="6400800" cy="1071545"/>
          </a:xfrm>
        </p:spPr>
        <p:style>
          <a:lnRef idx="2">
            <a:schemeClr val="accent5"/>
          </a:lnRef>
          <a:fillRef idx="1">
            <a:schemeClr val="lt1"/>
          </a:fillRef>
          <a:effectRef idx="0">
            <a:schemeClr val="accent5"/>
          </a:effectRef>
          <a:fontRef idx="minor">
            <a:schemeClr val="dk1"/>
          </a:fontRef>
        </p:style>
        <p:txBody>
          <a:bodyPr numCol="1">
            <a:normAutofit/>
          </a:bodyPr>
          <a:lstStyle/>
          <a:p>
            <a:r>
              <a:rPr lang="en-US" sz="3400" dirty="0">
                <a:solidFill>
                  <a:schemeClr val="tx1"/>
                </a:solidFill>
              </a:rPr>
              <a:t>Introduction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504" y="91644"/>
            <a:ext cx="1219200" cy="745067"/>
          </a:xfrm>
          <a:prstGeom prst="rect">
            <a:avLst/>
          </a:prstGeom>
          <a:noFill/>
        </p:spPr>
      </p:pic>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Ms. MANISHA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Assistant Professor</a:t>
            </a:r>
            <a:r>
              <a:rPr kumimoji="0" lang="en-US" sz="2400" b="0" i="0" u="none" strike="noStrike" kern="1200" cap="none" spc="0" normalizeH="0" noProof="0" dirty="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Computer</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67816" y="6154878"/>
            <a:ext cx="446584" cy="38154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4CF3881C-E1EF-4E76-8620-5392A0DEE83B}" type="datetime1">
              <a:rPr lang="en-US" smtClean="0"/>
              <a:t>12/26/2024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Unit:1</a:t>
            </a:r>
          </a:p>
        </p:txBody>
      </p:sp>
      <p:sp>
        <p:nvSpPr>
          <p:cNvPr id="13" name="Footer Placeholder 12"/>
          <p:cNvSpPr>
            <a:spLocks noGrp="1"/>
          </p:cNvSpPr>
          <p:nvPr>
            <p:ph type="ftr" sz="quarter" idx="11"/>
          </p:nvPr>
        </p:nvSpPr>
        <p:spPr>
          <a:xfrm>
            <a:off x="2286000" y="6248400"/>
            <a:ext cx="5029200" cy="365125"/>
          </a:xfrm>
        </p:spPr>
        <p:txBody>
          <a:bodyPr/>
          <a:lstStyle/>
          <a:p>
            <a:r>
              <a:rPr lang="en-US"/>
              <a:t>ACSE0602                  CN               Unit 1</a:t>
            </a:r>
            <a:endParaRPr lang="en-US" dirty="0"/>
          </a:p>
        </p:txBody>
      </p:sp>
      <p:sp>
        <p:nvSpPr>
          <p:cNvPr id="14" name="Subtitle 2"/>
          <p:cNvSpPr txBox="1">
            <a:spLocks/>
          </p:cNvSpPr>
          <p:nvPr/>
        </p:nvSpPr>
        <p:spPr>
          <a:xfrm>
            <a:off x="152400" y="37719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US" sz="2800" b="1" dirty="0"/>
              <a:t>Introduction</a:t>
            </a:r>
            <a:endParaRPr kumimoji="0" lang="en-US" sz="2800" b="0" i="0" u="none" strike="noStrike" kern="1200" cap="none" spc="0" normalizeH="0" baseline="0" noProof="0" dirty="0">
              <a:ln>
                <a:noFill/>
              </a:ln>
              <a:solidFill>
                <a:schemeClr val="tx1"/>
              </a:solidFill>
              <a:effectLst/>
              <a:uLnTx/>
              <a:uFillTx/>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 B Tech </a:t>
            </a:r>
            <a:r>
              <a:rPr lang="en-US" sz="2000" dirty="0">
                <a:solidFill>
                  <a:schemeClr val="tx1"/>
                </a:solidFill>
              </a:rPr>
              <a:t>6</a:t>
            </a:r>
            <a:r>
              <a:rPr lang="en-US" sz="2000" baseline="30000" dirty="0">
                <a:solidFill>
                  <a:schemeClr val="tx1"/>
                </a:solidFill>
              </a:rPr>
              <a:t>th</a:t>
            </a:r>
            <a:r>
              <a:rPr kumimoji="0" lang="en-US" sz="2000" b="0" i="0" u="none" strike="noStrike" kern="1200" cap="none" spc="0" normalizeH="0" noProof="0" dirty="0">
                <a:ln>
                  <a:noFill/>
                </a:ln>
                <a:solidFill>
                  <a:schemeClr val="tx1"/>
                </a:solidFill>
                <a:effectLst/>
                <a:uLnTx/>
                <a:uFillTx/>
                <a:latin typeface="+mn-lt"/>
                <a:ea typeface="+mn-ea"/>
                <a:cs typeface="+mn-cs"/>
              </a:rPr>
              <a:t> 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4842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4951CC-AD02-444C-8FC3-0B5EB3F204C3}"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CO-PO Mapping</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3" name="Rectangle 2"/>
          <p:cNvSpPr/>
          <p:nvPr/>
        </p:nvSpPr>
        <p:spPr>
          <a:xfrm>
            <a:off x="304800" y="915669"/>
            <a:ext cx="8382000" cy="769441"/>
          </a:xfrm>
          <a:prstGeom prst="rect">
            <a:avLst/>
          </a:prstGeom>
        </p:spPr>
        <p:txBody>
          <a:bodyPr wrap="square">
            <a:spAutoFit/>
          </a:bodyPr>
          <a:lstStyle/>
          <a:p>
            <a:r>
              <a:rPr lang="en-US" sz="2200" dirty="0"/>
              <a:t>The highlighted text shows the mapping of course outcome with PO mapping of this unit</a:t>
            </a:r>
          </a:p>
        </p:txBody>
      </p:sp>
      <p:graphicFrame>
        <p:nvGraphicFramePr>
          <p:cNvPr id="5" name="Table 4">
            <a:extLst>
              <a:ext uri="{FF2B5EF4-FFF2-40B4-BE49-F238E27FC236}">
                <a16:creationId xmlns:a16="http://schemas.microsoft.com/office/drawing/2014/main" id="{92A2E854-38C1-42E3-87DB-0E6B83F78F43}"/>
              </a:ext>
            </a:extLst>
          </p:cNvPr>
          <p:cNvGraphicFramePr>
            <a:graphicFrameLocks noGrp="1"/>
          </p:cNvGraphicFramePr>
          <p:nvPr>
            <p:extLst>
              <p:ext uri="{D42A27DB-BD31-4B8C-83A1-F6EECF244321}">
                <p14:modId xmlns:p14="http://schemas.microsoft.com/office/powerpoint/2010/main" val="1826313081"/>
              </p:ext>
            </p:extLst>
          </p:nvPr>
        </p:nvGraphicFramePr>
        <p:xfrm>
          <a:off x="457200" y="1914980"/>
          <a:ext cx="8229604" cy="3621697"/>
        </p:xfrm>
        <a:graphic>
          <a:graphicData uri="http://schemas.openxmlformats.org/drawingml/2006/table">
            <a:tbl>
              <a:tblPr>
                <a:tableStyleId>{5C22544A-7EE6-4342-B048-85BDC9FD1C3A}</a:tableStyleId>
              </a:tblPr>
              <a:tblGrid>
                <a:gridCol w="824113">
                  <a:extLst>
                    <a:ext uri="{9D8B030D-6E8A-4147-A177-3AD203B41FA5}">
                      <a16:colId xmlns:a16="http://schemas.microsoft.com/office/drawing/2014/main" val="2876465"/>
                    </a:ext>
                  </a:extLst>
                </a:gridCol>
                <a:gridCol w="579596">
                  <a:extLst>
                    <a:ext uri="{9D8B030D-6E8A-4147-A177-3AD203B41FA5}">
                      <a16:colId xmlns:a16="http://schemas.microsoft.com/office/drawing/2014/main" val="3309866898"/>
                    </a:ext>
                  </a:extLst>
                </a:gridCol>
                <a:gridCol w="579596">
                  <a:extLst>
                    <a:ext uri="{9D8B030D-6E8A-4147-A177-3AD203B41FA5}">
                      <a16:colId xmlns:a16="http://schemas.microsoft.com/office/drawing/2014/main" val="604357778"/>
                    </a:ext>
                  </a:extLst>
                </a:gridCol>
                <a:gridCol w="579596">
                  <a:extLst>
                    <a:ext uri="{9D8B030D-6E8A-4147-A177-3AD203B41FA5}">
                      <a16:colId xmlns:a16="http://schemas.microsoft.com/office/drawing/2014/main" val="404532838"/>
                    </a:ext>
                  </a:extLst>
                </a:gridCol>
                <a:gridCol w="579596">
                  <a:extLst>
                    <a:ext uri="{9D8B030D-6E8A-4147-A177-3AD203B41FA5}">
                      <a16:colId xmlns:a16="http://schemas.microsoft.com/office/drawing/2014/main" val="2816727184"/>
                    </a:ext>
                  </a:extLst>
                </a:gridCol>
                <a:gridCol w="579596">
                  <a:extLst>
                    <a:ext uri="{9D8B030D-6E8A-4147-A177-3AD203B41FA5}">
                      <a16:colId xmlns:a16="http://schemas.microsoft.com/office/drawing/2014/main" val="350641593"/>
                    </a:ext>
                  </a:extLst>
                </a:gridCol>
                <a:gridCol w="579596">
                  <a:extLst>
                    <a:ext uri="{9D8B030D-6E8A-4147-A177-3AD203B41FA5}">
                      <a16:colId xmlns:a16="http://schemas.microsoft.com/office/drawing/2014/main" val="820382517"/>
                    </a:ext>
                  </a:extLst>
                </a:gridCol>
                <a:gridCol w="579596">
                  <a:extLst>
                    <a:ext uri="{9D8B030D-6E8A-4147-A177-3AD203B41FA5}">
                      <a16:colId xmlns:a16="http://schemas.microsoft.com/office/drawing/2014/main" val="3001624649"/>
                    </a:ext>
                  </a:extLst>
                </a:gridCol>
                <a:gridCol w="579596">
                  <a:extLst>
                    <a:ext uri="{9D8B030D-6E8A-4147-A177-3AD203B41FA5}">
                      <a16:colId xmlns:a16="http://schemas.microsoft.com/office/drawing/2014/main" val="1212302725"/>
                    </a:ext>
                  </a:extLst>
                </a:gridCol>
                <a:gridCol w="579596">
                  <a:extLst>
                    <a:ext uri="{9D8B030D-6E8A-4147-A177-3AD203B41FA5}">
                      <a16:colId xmlns:a16="http://schemas.microsoft.com/office/drawing/2014/main" val="1447834389"/>
                    </a:ext>
                  </a:extLst>
                </a:gridCol>
                <a:gridCol w="690740">
                  <a:extLst>
                    <a:ext uri="{9D8B030D-6E8A-4147-A177-3AD203B41FA5}">
                      <a16:colId xmlns:a16="http://schemas.microsoft.com/office/drawing/2014/main" val="3072358136"/>
                    </a:ext>
                  </a:extLst>
                </a:gridCol>
                <a:gridCol w="690740">
                  <a:extLst>
                    <a:ext uri="{9D8B030D-6E8A-4147-A177-3AD203B41FA5}">
                      <a16:colId xmlns:a16="http://schemas.microsoft.com/office/drawing/2014/main" val="65430144"/>
                    </a:ext>
                  </a:extLst>
                </a:gridCol>
                <a:gridCol w="807647">
                  <a:extLst>
                    <a:ext uri="{9D8B030D-6E8A-4147-A177-3AD203B41FA5}">
                      <a16:colId xmlns:a16="http://schemas.microsoft.com/office/drawing/2014/main" val="797170723"/>
                    </a:ext>
                  </a:extLst>
                </a:gridCol>
              </a:tblGrid>
              <a:tr h="429893">
                <a:tc gridSpan="9">
                  <a:txBody>
                    <a:bodyPr/>
                    <a:lstStyle/>
                    <a:p>
                      <a:pPr marL="0" marR="0" algn="ctr">
                        <a:lnSpc>
                          <a:spcPct val="115000"/>
                        </a:lnSpc>
                        <a:spcBef>
                          <a:spcPts val="0"/>
                        </a:spcBef>
                        <a:spcAft>
                          <a:spcPts val="1000"/>
                        </a:spcAft>
                      </a:pPr>
                      <a:r>
                        <a:rPr lang="en-US" sz="2000" b="1" dirty="0">
                          <a:effectLst/>
                        </a:rPr>
                        <a:t>                                       </a:t>
                      </a:r>
                      <a:r>
                        <a:rPr lang="en-US" sz="1800" b="1" dirty="0">
                          <a:effectLst/>
                        </a:rPr>
                        <a:t>Computer Networks (KCS-603)</a:t>
                      </a:r>
                      <a:endParaRPr lang="en-US" sz="1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1000"/>
                        </a:spcAft>
                      </a:pPr>
                      <a:r>
                        <a:rPr lang="en-US" sz="1800" b="1" dirty="0">
                          <a:effectLst/>
                        </a:rPr>
                        <a:t>Year of Study: 2021-22</a:t>
                      </a:r>
                      <a:endParaRPr lang="en-US" sz="1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1222877"/>
                  </a:ext>
                </a:extLst>
              </a:tr>
              <a:tr h="386047">
                <a:tc>
                  <a:txBody>
                    <a:bodyPr/>
                    <a:lstStyle/>
                    <a:p>
                      <a:pPr marL="0" marR="0">
                        <a:lnSpc>
                          <a:spcPct val="115000"/>
                        </a:lnSpc>
                        <a:spcBef>
                          <a:spcPts val="0"/>
                        </a:spcBef>
                        <a:spcAft>
                          <a:spcPts val="1000"/>
                        </a:spcAft>
                      </a:pPr>
                      <a:r>
                        <a:rPr lang="en-US" sz="1800" b="1" dirty="0">
                          <a:effectLst/>
                        </a:rPr>
                        <a:t>CO</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dirty="0">
                          <a:effectLst/>
                        </a:rPr>
                        <a:t>PO1</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dirty="0">
                          <a:effectLst/>
                        </a:rPr>
                        <a:t>PO2</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dirty="0">
                          <a:effectLst/>
                        </a:rPr>
                        <a:t>PO3 </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dirty="0">
                          <a:effectLst/>
                        </a:rPr>
                        <a:t>PO4</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PO5</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PO6</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PO7</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PO8</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PO9</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PO10</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PO11</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PO12</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extLst>
                  <a:ext uri="{0D108BD9-81ED-4DB2-BD59-A6C34878D82A}">
                    <a16:rowId xmlns:a16="http://schemas.microsoft.com/office/drawing/2014/main" val="713021920"/>
                  </a:ext>
                </a:extLst>
              </a:tr>
              <a:tr h="386047">
                <a:tc>
                  <a:txBody>
                    <a:bodyPr/>
                    <a:lstStyle/>
                    <a:p>
                      <a:pPr marL="0" marR="0">
                        <a:lnSpc>
                          <a:spcPct val="115000"/>
                        </a:lnSpc>
                        <a:spcBef>
                          <a:spcPts val="0"/>
                        </a:spcBef>
                        <a:spcAft>
                          <a:spcPts val="1000"/>
                        </a:spcAft>
                      </a:pPr>
                      <a:r>
                        <a:rPr lang="en-US" sz="1800" b="1" dirty="0">
                          <a:solidFill>
                            <a:srgbClr val="FF0000"/>
                          </a:solidFill>
                          <a:effectLst/>
                        </a:rPr>
                        <a:t>C602.1</a:t>
                      </a:r>
                      <a:endParaRPr lang="en-US" sz="2800" b="1"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solidFill>
                            <a:srgbClr val="FF0000"/>
                          </a:solidFill>
                          <a:effectLst/>
                        </a:rPr>
                        <a:t>3</a:t>
                      </a:r>
                      <a:endParaRPr lang="en-US" sz="28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solidFill>
                            <a:srgbClr val="FF0000"/>
                          </a:solidFill>
                          <a:effectLst/>
                        </a:rPr>
                        <a:t>2</a:t>
                      </a:r>
                      <a:endParaRPr lang="en-US" sz="28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solidFill>
                            <a:srgbClr val="FF0000"/>
                          </a:solidFill>
                          <a:effectLst/>
                        </a:rPr>
                        <a:t>3</a:t>
                      </a:r>
                      <a:endParaRPr lang="en-US" sz="28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solidFill>
                            <a:srgbClr val="FF0000"/>
                          </a:solidFill>
                          <a:effectLst/>
                        </a:rPr>
                        <a:t>2</a:t>
                      </a:r>
                      <a:endParaRPr lang="en-US" sz="28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solidFill>
                            <a:srgbClr val="FF0000"/>
                          </a:solidFill>
                          <a:effectLst/>
                        </a:rPr>
                        <a:t>1</a:t>
                      </a:r>
                      <a:endParaRPr lang="en-US" sz="28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solidFill>
                            <a:srgbClr val="FF0000"/>
                          </a:solidFill>
                          <a:effectLst/>
                        </a:rPr>
                        <a:t>1</a:t>
                      </a:r>
                      <a:endParaRPr lang="en-US" sz="28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solidFill>
                            <a:srgbClr val="FF0000"/>
                          </a:solidFill>
                          <a:effectLst/>
                        </a:rPr>
                        <a:t> </a:t>
                      </a:r>
                      <a:endParaRPr lang="en-US" sz="28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solidFill>
                            <a:srgbClr val="FF0000"/>
                          </a:solidFill>
                          <a:effectLst/>
                        </a:rPr>
                        <a:t> </a:t>
                      </a:r>
                      <a:endParaRPr lang="en-US" sz="28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solidFill>
                            <a:srgbClr val="FF0000"/>
                          </a:solidFill>
                          <a:effectLst/>
                        </a:rPr>
                        <a:t> </a:t>
                      </a:r>
                      <a:endParaRPr lang="en-US" sz="2800" b="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solidFill>
                            <a:srgbClr val="FF0000"/>
                          </a:solidFill>
                          <a:effectLst/>
                        </a:rPr>
                        <a:t> </a:t>
                      </a:r>
                      <a:endParaRPr lang="en-US" sz="2800" b="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solidFill>
                            <a:srgbClr val="FF0000"/>
                          </a:solidFill>
                          <a:effectLst/>
                        </a:rPr>
                        <a:t>2</a:t>
                      </a:r>
                      <a:endParaRPr lang="en-US" sz="2800" b="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solidFill>
                            <a:srgbClr val="FF0000"/>
                          </a:solidFill>
                          <a:effectLst/>
                        </a:rPr>
                        <a:t>3</a:t>
                      </a:r>
                      <a:endParaRPr lang="en-US" sz="28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extLst>
                  <a:ext uri="{0D108BD9-81ED-4DB2-BD59-A6C34878D82A}">
                    <a16:rowId xmlns:a16="http://schemas.microsoft.com/office/drawing/2014/main" val="2476319542"/>
                  </a:ext>
                </a:extLst>
              </a:tr>
              <a:tr h="386047">
                <a:tc>
                  <a:txBody>
                    <a:bodyPr/>
                    <a:lstStyle/>
                    <a:p>
                      <a:pPr marL="0" marR="0">
                        <a:lnSpc>
                          <a:spcPct val="115000"/>
                        </a:lnSpc>
                        <a:spcBef>
                          <a:spcPts val="0"/>
                        </a:spcBef>
                        <a:spcAft>
                          <a:spcPts val="1000"/>
                        </a:spcAft>
                      </a:pPr>
                      <a:r>
                        <a:rPr lang="en-US" sz="1800" b="1" dirty="0">
                          <a:effectLst/>
                        </a:rPr>
                        <a:t>C602.2</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3</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3</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2</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2</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3</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2</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1</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1</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3</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extLst>
                  <a:ext uri="{0D108BD9-81ED-4DB2-BD59-A6C34878D82A}">
                    <a16:rowId xmlns:a16="http://schemas.microsoft.com/office/drawing/2014/main" val="1432717834"/>
                  </a:ext>
                </a:extLst>
              </a:tr>
              <a:tr h="386047">
                <a:tc>
                  <a:txBody>
                    <a:bodyPr/>
                    <a:lstStyle/>
                    <a:p>
                      <a:pPr marL="0" marR="0">
                        <a:lnSpc>
                          <a:spcPct val="115000"/>
                        </a:lnSpc>
                        <a:spcBef>
                          <a:spcPts val="0"/>
                        </a:spcBef>
                        <a:spcAft>
                          <a:spcPts val="1000"/>
                        </a:spcAft>
                      </a:pPr>
                      <a:r>
                        <a:rPr lang="en-US" sz="1800" b="1" dirty="0">
                          <a:effectLst/>
                        </a:rPr>
                        <a:t>C602.3</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3</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2</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1</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1</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2</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1</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2</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 </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1</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3</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extLst>
                  <a:ext uri="{0D108BD9-81ED-4DB2-BD59-A6C34878D82A}">
                    <a16:rowId xmlns:a16="http://schemas.microsoft.com/office/drawing/2014/main" val="1474397049"/>
                  </a:ext>
                </a:extLst>
              </a:tr>
              <a:tr h="386047">
                <a:tc>
                  <a:txBody>
                    <a:bodyPr/>
                    <a:lstStyle/>
                    <a:p>
                      <a:pPr marL="0" marR="0">
                        <a:lnSpc>
                          <a:spcPct val="115000"/>
                        </a:lnSpc>
                        <a:spcBef>
                          <a:spcPts val="0"/>
                        </a:spcBef>
                        <a:spcAft>
                          <a:spcPts val="1000"/>
                        </a:spcAft>
                      </a:pPr>
                      <a:r>
                        <a:rPr lang="en-US" sz="1800" b="1" dirty="0">
                          <a:effectLst/>
                        </a:rPr>
                        <a:t>C602.4</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2</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2</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1</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 </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1</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1</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1</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 </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1</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3</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extLst>
                  <a:ext uri="{0D108BD9-81ED-4DB2-BD59-A6C34878D82A}">
                    <a16:rowId xmlns:a16="http://schemas.microsoft.com/office/drawing/2014/main" val="2306718333"/>
                  </a:ext>
                </a:extLst>
              </a:tr>
              <a:tr h="386047">
                <a:tc>
                  <a:txBody>
                    <a:bodyPr/>
                    <a:lstStyle/>
                    <a:p>
                      <a:pPr marL="0" marR="0">
                        <a:lnSpc>
                          <a:spcPct val="115000"/>
                        </a:lnSpc>
                        <a:spcBef>
                          <a:spcPts val="0"/>
                        </a:spcBef>
                        <a:spcAft>
                          <a:spcPts val="1000"/>
                        </a:spcAft>
                      </a:pPr>
                      <a:r>
                        <a:rPr lang="en-US" sz="1800" b="1" dirty="0">
                          <a:effectLst/>
                        </a:rPr>
                        <a:t>C602.5</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2</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2</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2</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 </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1</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1</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3</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extLst>
                  <a:ext uri="{0D108BD9-81ED-4DB2-BD59-A6C34878D82A}">
                    <a16:rowId xmlns:a16="http://schemas.microsoft.com/office/drawing/2014/main" val="2539282766"/>
                  </a:ext>
                </a:extLst>
              </a:tr>
              <a:tr h="413623">
                <a:tc>
                  <a:txBody>
                    <a:bodyPr/>
                    <a:lstStyle/>
                    <a:p>
                      <a:pPr marL="0" marR="0">
                        <a:lnSpc>
                          <a:spcPct val="115000"/>
                        </a:lnSpc>
                        <a:spcBef>
                          <a:spcPts val="0"/>
                        </a:spcBef>
                        <a:spcAft>
                          <a:spcPts val="1000"/>
                        </a:spcAft>
                      </a:pPr>
                      <a:r>
                        <a:rPr lang="en-US" sz="1800" b="1" dirty="0">
                          <a:effectLst/>
                        </a:rPr>
                        <a:t>C602.6</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2</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1</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 </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 </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a:effectLst/>
                        </a:rPr>
                        <a:t>3</a:t>
                      </a:r>
                      <a:endParaRPr lang="en-US" sz="28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2</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3</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1</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 </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1</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0" dirty="0">
                          <a:effectLst/>
                        </a:rPr>
                        <a:t>3</a:t>
                      </a:r>
                      <a:endParaRPr lang="en-US" sz="28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extLst>
                  <a:ext uri="{0D108BD9-81ED-4DB2-BD59-A6C34878D82A}">
                    <a16:rowId xmlns:a16="http://schemas.microsoft.com/office/drawing/2014/main" val="2956718796"/>
                  </a:ext>
                </a:extLst>
              </a:tr>
              <a:tr h="413623">
                <a:tc>
                  <a:txBody>
                    <a:bodyPr/>
                    <a:lstStyle/>
                    <a:p>
                      <a:pPr marL="0" marR="0" algn="ctr">
                        <a:lnSpc>
                          <a:spcPct val="115000"/>
                        </a:lnSpc>
                        <a:spcBef>
                          <a:spcPts val="0"/>
                        </a:spcBef>
                        <a:spcAft>
                          <a:spcPts val="1000"/>
                        </a:spcAft>
                      </a:pPr>
                      <a:r>
                        <a:rPr lang="en-US" sz="1800" b="1">
                          <a:effectLst/>
                        </a:rPr>
                        <a:t> </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 </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 </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 </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 </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 </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 </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 </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 </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a:effectLst/>
                        </a:rPr>
                        <a:t> </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dirty="0">
                          <a:effectLst/>
                        </a:rPr>
                        <a:t> </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r>
                        <a:rPr lang="en-US" sz="1800" b="1" dirty="0">
                          <a:effectLst/>
                        </a:rPr>
                        <a:t> </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nSpc>
                          <a:spcPct val="115000"/>
                        </a:lnSpc>
                        <a:spcBef>
                          <a:spcPts val="0"/>
                        </a:spcBef>
                        <a:spcAft>
                          <a:spcPts val="1000"/>
                        </a:spcAft>
                      </a:pP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extLst>
                  <a:ext uri="{0D108BD9-81ED-4DB2-BD59-A6C34878D82A}">
                    <a16:rowId xmlns:a16="http://schemas.microsoft.com/office/drawing/2014/main" val="3619982716"/>
                  </a:ext>
                </a:extLst>
              </a:tr>
            </a:tbl>
          </a:graphicData>
        </a:graphic>
      </p:graphicFrame>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50DCDB-BB89-43D0-9997-B5054E8EDD9F}"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 unguided</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endParaRPr lang="en-US" sz="2200"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44827"/>
            <a:ext cx="8534400" cy="5555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59648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3B79BA-1A99-40D3-B23A-D69FFA239D3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 unguided</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400" dirty="0"/>
              <a:t>Wireless communication</a:t>
            </a:r>
          </a:p>
          <a:p>
            <a:pPr lvl="1"/>
            <a:r>
              <a:rPr lang="en-US" altLang="en-US" sz="2200" dirty="0"/>
              <a:t>Radio waves are used for multicast communications, such as radio and television, and paging systems. They can penetrate through walls. Highly regulated. Use </a:t>
            </a:r>
            <a:r>
              <a:rPr lang="en-US" altLang="en-US" sz="2200" dirty="0" err="1"/>
              <a:t>omni</a:t>
            </a:r>
            <a:r>
              <a:rPr lang="en-US" altLang="en-US" sz="2200" dirty="0"/>
              <a:t> directional antennas</a:t>
            </a:r>
          </a:p>
          <a:p>
            <a:endParaRPr lang="en-US" sz="2200" dirty="0"/>
          </a:p>
        </p:txBody>
      </p:sp>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695143"/>
            <a:ext cx="3263900" cy="367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8859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422290-8F71-4C33-83FE-5DC864547113}"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 unguided</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400" dirty="0"/>
              <a:t>Wireless communication</a:t>
            </a:r>
          </a:p>
          <a:p>
            <a:pPr lvl="1"/>
            <a:r>
              <a:rPr lang="en-US" altLang="en-US" sz="2200" dirty="0"/>
              <a:t>Microwaves are used for unicast communication such as cellular telephones, satellite networks,</a:t>
            </a:r>
            <a:br>
              <a:rPr lang="en-US" altLang="en-US" sz="2200" dirty="0"/>
            </a:br>
            <a:r>
              <a:rPr lang="en-US" altLang="en-US" sz="2200" dirty="0"/>
              <a:t>and wireless LANs. Higher frequency ranges cannot penetrate walls. Use directional antennas - point to point line of sight communications.</a:t>
            </a:r>
          </a:p>
          <a:p>
            <a:pPr lvl="1"/>
            <a:endParaRPr lang="en-US" sz="1200" dirty="0"/>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244354"/>
            <a:ext cx="6553200" cy="311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0015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BD106D-74A4-4F97-8676-D2F81FBEDED7}"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 unguided</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400" dirty="0"/>
              <a:t>Wireless communications</a:t>
            </a:r>
          </a:p>
          <a:p>
            <a:pPr lvl="1"/>
            <a:r>
              <a:rPr lang="en-US" altLang="en-US" sz="2200" dirty="0"/>
              <a:t>Infrared signals can be used for short-range communication in a closed area using line-of-sight propagation.</a:t>
            </a:r>
          </a:p>
          <a:p>
            <a:r>
              <a:rPr lang="en-US" sz="2200" dirty="0"/>
              <a:t>Disadvantages of wireless channels</a:t>
            </a:r>
          </a:p>
          <a:p>
            <a:pPr lvl="1">
              <a:lnSpc>
                <a:spcPct val="90000"/>
              </a:lnSpc>
            </a:pPr>
            <a:r>
              <a:rPr lang="en-US" altLang="en-US" sz="2200" dirty="0"/>
              <a:t>Are subject to a lot more errors than guided media channels.</a:t>
            </a:r>
          </a:p>
          <a:p>
            <a:pPr lvl="1">
              <a:lnSpc>
                <a:spcPct val="90000"/>
              </a:lnSpc>
            </a:pPr>
            <a:r>
              <a:rPr lang="en-US" altLang="en-US" sz="2200" dirty="0"/>
              <a:t>Interference is one cause for errors, can be circumvented with high SNR.</a:t>
            </a:r>
          </a:p>
          <a:p>
            <a:pPr lvl="1">
              <a:lnSpc>
                <a:spcPct val="90000"/>
              </a:lnSpc>
            </a:pPr>
            <a:r>
              <a:rPr lang="en-US" altLang="en-US" sz="2200" dirty="0"/>
              <a:t>The higher the SNR the less capacity is available for transmission due to the broadcast nature of the channel.</a:t>
            </a:r>
          </a:p>
          <a:p>
            <a:pPr lvl="1">
              <a:lnSpc>
                <a:spcPct val="90000"/>
              </a:lnSpc>
            </a:pPr>
            <a:r>
              <a:rPr lang="en-US" altLang="en-US" sz="2200" dirty="0"/>
              <a:t>Channel also subject to fading and no coverage holes.</a:t>
            </a:r>
          </a:p>
          <a:p>
            <a:pPr lvl="1"/>
            <a:endParaRPr lang="en-US" sz="18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3677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56F9-865D-DD35-CAC5-16F3F9BEE5E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7317819-F723-DC08-D200-F1E17A807239}"/>
              </a:ext>
            </a:extLst>
          </p:cNvPr>
          <p:cNvSpPr>
            <a:spLocks noGrp="1"/>
          </p:cNvSpPr>
          <p:nvPr>
            <p:ph type="dt" sz="half" idx="10"/>
          </p:nvPr>
        </p:nvSpPr>
        <p:spPr/>
        <p:txBody>
          <a:bodyPr/>
          <a:lstStyle/>
          <a:p>
            <a:fld id="{8ABD106D-74A4-4F97-8676-D2F81FBEDED7}" type="datetime1">
              <a:rPr lang="en-US" smtClean="0"/>
              <a:t>12/26/2024</a:t>
            </a:fld>
            <a:endParaRPr lang="en-US"/>
          </a:p>
        </p:txBody>
      </p:sp>
      <p:sp>
        <p:nvSpPr>
          <p:cNvPr id="6" name="Slide Number Placeholder 5">
            <a:extLst>
              <a:ext uri="{FF2B5EF4-FFF2-40B4-BE49-F238E27FC236}">
                <a16:creationId xmlns:a16="http://schemas.microsoft.com/office/drawing/2014/main" id="{8918DA4E-8755-7A3E-EE7C-DA7D9E1A6FF1}"/>
              </a:ext>
            </a:extLst>
          </p:cNvPr>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a:extLst>
              <a:ext uri="{FF2B5EF4-FFF2-40B4-BE49-F238E27FC236}">
                <a16:creationId xmlns:a16="http://schemas.microsoft.com/office/drawing/2014/main" id="{F2A38F88-9243-AE95-BB5A-7636BD55ACB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Switching methods(CO2)</a:t>
            </a:r>
          </a:p>
          <a:p>
            <a:pPr lvl="0" algn="ctr">
              <a:spcBef>
                <a:spcPct val="0"/>
              </a:spcBef>
              <a:defRPr/>
            </a:pPr>
            <a:endParaRPr lang="en-US" sz="3200" dirty="0"/>
          </a:p>
        </p:txBody>
      </p:sp>
      <p:sp>
        <p:nvSpPr>
          <p:cNvPr id="9" name="Footer Placeholder 9">
            <a:extLst>
              <a:ext uri="{FF2B5EF4-FFF2-40B4-BE49-F238E27FC236}">
                <a16:creationId xmlns:a16="http://schemas.microsoft.com/office/drawing/2014/main" id="{BDB1AB12-A5F1-1FC1-CBFF-08E6F7CD366F}"/>
              </a:ext>
            </a:extLst>
          </p:cNvPr>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a:extLst>
              <a:ext uri="{FF2B5EF4-FFF2-40B4-BE49-F238E27FC236}">
                <a16:creationId xmlns:a16="http://schemas.microsoft.com/office/drawing/2014/main" id="{F2A08145-EC31-B6F5-8811-D228DFEC077B}"/>
              </a:ext>
            </a:extLst>
          </p:cNvPr>
          <p:cNvSpPr>
            <a:spLocks noGrp="1"/>
          </p:cNvSpPr>
          <p:nvPr>
            <p:ph idx="1"/>
          </p:nvPr>
        </p:nvSpPr>
        <p:spPr>
          <a:xfrm>
            <a:off x="457200" y="1143000"/>
            <a:ext cx="8229600" cy="5213350"/>
          </a:xfrm>
        </p:spPr>
        <p:txBody>
          <a:bodyPr>
            <a:normAutofit/>
          </a:bodyPr>
          <a:lstStyle/>
          <a:p>
            <a:pPr marL="0" indent="0">
              <a:buNone/>
            </a:pPr>
            <a:r>
              <a:rPr lang="en-US" sz="1800" b="0" i="0" dirty="0">
                <a:solidFill>
                  <a:srgbClr val="273239"/>
                </a:solidFill>
                <a:effectLst/>
                <a:latin typeface="+mj-lt"/>
              </a:rPr>
              <a:t>Switched communication networks are those in which data transferred from source to destination is routed between various intermediate nodes. Switching is the technique by which nodes control or switch data to transmit it between specific points on a network. </a:t>
            </a:r>
            <a:endParaRPr lang="en-US" sz="1800" dirty="0">
              <a:latin typeface="+mj-lt"/>
            </a:endParaRPr>
          </a:p>
        </p:txBody>
      </p:sp>
      <p:pic>
        <p:nvPicPr>
          <p:cNvPr id="10" name="Picture 14" descr="NIET">
            <a:extLst>
              <a:ext uri="{FF2B5EF4-FFF2-40B4-BE49-F238E27FC236}">
                <a16:creationId xmlns:a16="http://schemas.microsoft.com/office/drawing/2014/main" id="{43604DF8-6543-FD39-AD54-B016AA386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804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B3EDA9-45E6-4E40-ACF1-90676622D88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21390"/>
            <a:ext cx="8328025"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5075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4DDA64-BC90-4029-A2EF-78AD5DDCD452}"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400" dirty="0"/>
              <a:t>Circuit switched</a:t>
            </a:r>
          </a:p>
          <a:p>
            <a:pPr lvl="1" algn="just"/>
            <a:r>
              <a:rPr lang="en-US" altLang="en-US" sz="2200" i="1" dirty="0">
                <a:effectLst>
                  <a:outerShdw blurRad="38100" dist="38100" dir="2700000" algn="tl">
                    <a:srgbClr val="C0C0C0"/>
                  </a:outerShdw>
                </a:effectLst>
                <a:latin typeface="+mj-lt"/>
              </a:rPr>
              <a:t>consists of a set of switches connected by physical links. </a:t>
            </a:r>
          </a:p>
          <a:p>
            <a:pPr lvl="1" algn="just"/>
            <a:r>
              <a:rPr lang="en-US" altLang="en-US" sz="2200" i="1" dirty="0">
                <a:effectLst>
                  <a:outerShdw blurRad="38100" dist="38100" dir="2700000" algn="tl">
                    <a:srgbClr val="C0C0C0"/>
                  </a:outerShdw>
                </a:effectLst>
                <a:latin typeface="+mj-lt"/>
              </a:rPr>
              <a:t>A connection between two stations is a dedicated path made of one or more links. </a:t>
            </a:r>
          </a:p>
          <a:p>
            <a:pPr lvl="1" algn="just"/>
            <a:r>
              <a:rPr lang="en-US" altLang="en-US" sz="2200" i="1" dirty="0">
                <a:effectLst>
                  <a:outerShdw blurRad="38100" dist="38100" dir="2700000" algn="tl">
                    <a:srgbClr val="C0C0C0"/>
                  </a:outerShdw>
                </a:effectLst>
                <a:latin typeface="+mj-lt"/>
              </a:rPr>
              <a:t> Each connection uses only one dedicated channel on each link. </a:t>
            </a:r>
          </a:p>
          <a:p>
            <a:pPr lvl="1" algn="just"/>
            <a:r>
              <a:rPr lang="en-US" altLang="en-US" sz="2200" i="1" dirty="0">
                <a:effectLst>
                  <a:outerShdw blurRad="38100" dist="38100" dir="2700000" algn="tl">
                    <a:srgbClr val="C0C0C0"/>
                  </a:outerShdw>
                </a:effectLst>
                <a:latin typeface="+mj-lt"/>
              </a:rPr>
              <a:t>Each link is normally divided into n channels by using FDM or TDM.</a:t>
            </a:r>
          </a:p>
          <a:p>
            <a:endParaRPr lang="en-US" sz="2400" dirty="0"/>
          </a:p>
          <a:p>
            <a:r>
              <a:rPr lang="en-US" sz="2400" dirty="0"/>
              <a:t> </a:t>
            </a:r>
            <a:endParaRPr lang="en-US" sz="2200" dirty="0"/>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4043" y="3530666"/>
            <a:ext cx="4757479" cy="284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097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A39B05-69C6-4B76-9902-5EED3CCFD4E7}"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400" dirty="0"/>
              <a:t>Delay in Circuit switched</a:t>
            </a:r>
          </a:p>
          <a:p>
            <a:endParaRPr lang="en-US" sz="2200" dirty="0"/>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9" y="1776412"/>
            <a:ext cx="8729662" cy="435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29348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58F297-7FAE-4C82-B648-8A72A60C413A}"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400" dirty="0"/>
              <a:t>Delay in datagram network </a:t>
            </a:r>
            <a:endParaRPr lang="en-US" sz="2200" dirty="0"/>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43" y="1936723"/>
            <a:ext cx="8893114" cy="3664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8345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FC135F-FC0D-4912-9534-B5DD0DDA83A4}"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400" dirty="0"/>
              <a:t>Packet switched</a:t>
            </a:r>
          </a:p>
          <a:p>
            <a:pPr lvl="1" algn="just"/>
            <a:r>
              <a:rPr lang="en-US" altLang="en-US" sz="2200" dirty="0">
                <a:latin typeface="Times New Roman" panose="02020603050405020304" pitchFamily="18" charset="0"/>
                <a:cs typeface="Times New Roman" panose="02020603050405020304" pitchFamily="18" charset="0"/>
              </a:rPr>
              <a:t>send messages from one end system to another. </a:t>
            </a:r>
          </a:p>
          <a:p>
            <a:pPr lvl="1" algn="just"/>
            <a:r>
              <a:rPr lang="en-US" altLang="en-US" sz="2200" dirty="0">
                <a:latin typeface="Times New Roman" panose="02020603050405020304" pitchFamily="18" charset="0"/>
                <a:cs typeface="Times New Roman" panose="02020603050405020304" pitchFamily="18" charset="0"/>
              </a:rPr>
              <a:t>If the message is going to pass through a packet-switched network, it needs to be divided into packets of fixed or variable size. </a:t>
            </a:r>
          </a:p>
          <a:p>
            <a:pPr lvl="1" algn="just"/>
            <a:r>
              <a:rPr lang="en-US" altLang="en-US" sz="2200" dirty="0">
                <a:latin typeface="Times New Roman" panose="02020603050405020304" pitchFamily="18" charset="0"/>
                <a:cs typeface="Times New Roman" panose="02020603050405020304" pitchFamily="18" charset="0"/>
              </a:rPr>
              <a:t>The size of the packet is determined by the network and the governing protocol.</a:t>
            </a:r>
          </a:p>
          <a:p>
            <a:pPr lvl="1" algn="just"/>
            <a:r>
              <a:rPr lang="en-US" altLang="en-US" sz="2200" dirty="0">
                <a:latin typeface="Times New Roman" panose="02020603050405020304" pitchFamily="18" charset="0"/>
                <a:cs typeface="Times New Roman" panose="02020603050405020304" pitchFamily="18" charset="0"/>
              </a:rPr>
              <a:t>In a packet-switched network, there is no resource reservation; resources are allocated on demand.</a:t>
            </a:r>
          </a:p>
          <a:p>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8020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1"/>
          </p:nvPr>
        </p:nvSpPr>
        <p:spPr>
          <a:xfrm>
            <a:off x="-381000" y="6356350"/>
            <a:ext cx="2895600" cy="365125"/>
          </a:xfrm>
          <a:noFill/>
        </p:spPr>
        <p:txBody>
          <a:bodyPr/>
          <a:lstStyle/>
          <a:p>
            <a:pPr>
              <a:buFont typeface="Arial" pitchFamily="34" charset="0"/>
              <a:buNone/>
            </a:pPr>
            <a:fld id="{96E615B2-22ED-4F0E-9BD0-D8D79482ADC3}" type="datetime1">
              <a:rPr lang="en-US" smtClean="0"/>
              <a:t>12/26/2024</a:t>
            </a:fld>
            <a:endParaRPr lang="en-US" dirty="0"/>
          </a:p>
        </p:txBody>
      </p:sp>
      <p:sp>
        <p:nvSpPr>
          <p:cNvPr id="16387" name="Footer Placeholder 4"/>
          <p:cNvSpPr>
            <a:spLocks noGrp="1"/>
          </p:cNvSpPr>
          <p:nvPr>
            <p:ph type="ftr" sz="quarter" idx="12"/>
          </p:nvPr>
        </p:nvSpPr>
        <p:spPr>
          <a:xfrm>
            <a:off x="3200400" y="6275388"/>
            <a:ext cx="4724400" cy="365125"/>
          </a:xfrm>
          <a:noFill/>
        </p:spPr>
        <p:txBody>
          <a:bodyPr/>
          <a:lstStyle/>
          <a:p>
            <a:pPr algn="l">
              <a:buFont typeface="Arial" pitchFamily="34" charset="0"/>
              <a:buNone/>
            </a:pPr>
            <a:r>
              <a:rPr lang="en-US"/>
              <a:t>ACSE0602                  CN               Unit 1</a:t>
            </a:r>
            <a:endParaRPr lang="en-US" dirty="0"/>
          </a:p>
        </p:txBody>
      </p:sp>
      <p:sp>
        <p:nvSpPr>
          <p:cNvPr id="16388" name="Slide Number Placeholder 5"/>
          <p:cNvSpPr>
            <a:spLocks noGrp="1"/>
          </p:cNvSpPr>
          <p:nvPr>
            <p:ph type="sldNum" sz="quarter" idx="4294967295"/>
          </p:nvPr>
        </p:nvSpPr>
        <p:spPr>
          <a:xfrm>
            <a:off x="6477000" y="6324600"/>
            <a:ext cx="2895600" cy="365125"/>
          </a:xfrm>
          <a:prstGeom prst="rect">
            <a:avLst/>
          </a:prstGeom>
          <a:noFill/>
        </p:spPr>
        <p:txBody>
          <a:bodyPr/>
          <a:lstStyle/>
          <a:p>
            <a:pPr algn="ctr">
              <a:buSzPts val="1400"/>
              <a:buFont typeface="Arial" pitchFamily="34" charset="0"/>
              <a:buNone/>
            </a:pPr>
            <a:fld id="{1B2CB8C9-E049-47A2-B4DB-85F386C44A86}" type="slidenum">
              <a:rPr lang="en-US" smtClean="0"/>
              <a:pPr algn="ctr">
                <a:buSzPts val="1400"/>
                <a:buFont typeface="Arial" pitchFamily="34" charset="0"/>
                <a:buNone/>
              </a:pPr>
              <a:t>11</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dirty="0">
                <a:latin typeface="Calibri" panose="020F0502020204030204" pitchFamily="34" charset="0"/>
                <a:ea typeface="Calibri" panose="020F0502020204030204" pitchFamily="34" charset="0"/>
                <a:cs typeface="Mangal" panose="02040503050203030202" pitchFamily="18" charset="0"/>
              </a:rPr>
              <a:t>Program Specific Outcomes</a:t>
            </a:r>
            <a:endParaRPr lang="en-US" sz="3200" dirty="0"/>
          </a:p>
        </p:txBody>
      </p:sp>
      <p:sp>
        <p:nvSpPr>
          <p:cNvPr id="9" name="Content Placeholder 8"/>
          <p:cNvSpPr>
            <a:spLocks noGrp="1"/>
          </p:cNvSpPr>
          <p:nvPr>
            <p:ph idx="1"/>
          </p:nvPr>
        </p:nvSpPr>
        <p:spPr>
          <a:xfrm>
            <a:off x="457200" y="1143000"/>
            <a:ext cx="8229600" cy="4983163"/>
          </a:xfrm>
        </p:spPr>
        <p:txBody>
          <a:bodyPr>
            <a:normAutofit lnSpcReduction="10000"/>
          </a:bodyPr>
          <a:lstStyle/>
          <a:p>
            <a:pPr algn="just">
              <a:lnSpc>
                <a:spcPct val="150000"/>
              </a:lnSpc>
              <a:buFont typeface="Wingdings" pitchFamily="2" charset="2"/>
              <a:buChar char="§"/>
              <a:defRPr/>
            </a:pPr>
            <a:r>
              <a:rPr lang="en-US" sz="2000" b="1" dirty="0"/>
              <a:t>PSO1: </a:t>
            </a:r>
            <a:r>
              <a:rPr lang="en-IN" sz="2000" dirty="0"/>
              <a:t>Apply suitable techniques, modern tools to solve complex engineering problems in the field of computer science.</a:t>
            </a:r>
          </a:p>
          <a:p>
            <a:pPr algn="just">
              <a:lnSpc>
                <a:spcPct val="150000"/>
              </a:lnSpc>
              <a:buFont typeface="Wingdings" pitchFamily="2" charset="2"/>
              <a:buChar char="§"/>
              <a:defRPr/>
            </a:pPr>
            <a:r>
              <a:rPr lang="en-US" sz="2000" b="1" dirty="0"/>
              <a:t>PSO2:</a:t>
            </a:r>
            <a:r>
              <a:rPr lang="en-IN" sz="2100" dirty="0"/>
              <a:t>Design and optimize, ethical and innovative solutions for the betterment of the society.</a:t>
            </a:r>
          </a:p>
          <a:p>
            <a:pPr algn="just">
              <a:lnSpc>
                <a:spcPct val="150000"/>
              </a:lnSpc>
              <a:buFont typeface="Wingdings" pitchFamily="2" charset="2"/>
              <a:buChar char="§"/>
              <a:defRPr/>
            </a:pPr>
            <a:r>
              <a:rPr lang="en-IN" sz="2100" b="1" dirty="0"/>
              <a:t>PSO3:</a:t>
            </a:r>
            <a:r>
              <a:rPr lang="en-IN" sz="2100" dirty="0"/>
              <a:t>Work as an individual or lead in a team with good communication and engage in life-long learning.</a:t>
            </a:r>
          </a:p>
          <a:p>
            <a:pPr algn="just">
              <a:lnSpc>
                <a:spcPct val="150000"/>
              </a:lnSpc>
              <a:buFont typeface="Wingdings" pitchFamily="2" charset="2"/>
              <a:buChar char="§"/>
              <a:defRPr/>
            </a:pPr>
            <a:r>
              <a:rPr lang="en-US" sz="2000" b="1" dirty="0"/>
              <a:t>PSO4: </a:t>
            </a:r>
            <a:r>
              <a:rPr lang="en-US" sz="2000" dirty="0"/>
              <a:t>Practice multi-disciplinary and modern computing techniques by lifelong learning to establish innovative career.</a:t>
            </a:r>
            <a:endParaRPr lang="en-IN" sz="2000" dirty="0"/>
          </a:p>
          <a:p>
            <a:pPr algn="just">
              <a:lnSpc>
                <a:spcPct val="150000"/>
              </a:lnSpc>
              <a:buFont typeface="Wingdings" pitchFamily="2" charset="2"/>
              <a:buChar char="§"/>
              <a:defRPr/>
            </a:pPr>
            <a:r>
              <a:rPr lang="en-US" sz="2000" b="1" dirty="0"/>
              <a:t>PSO5:</a:t>
            </a:r>
            <a:r>
              <a:rPr lang="en-US" sz="2000" dirty="0"/>
              <a:t> Work in a team or individual to manage projects with ethical concern to be a successful employee or employer in IT industry. 	</a:t>
            </a:r>
          </a:p>
          <a:p>
            <a:pPr marL="0" indent="0" algn="just">
              <a:buFont typeface="Wingdings" pitchFamily="2" charset="2"/>
              <a:buChar char="§"/>
              <a:defRPr/>
            </a:pPr>
            <a:endParaRPr lang="en-US" dirty="0"/>
          </a:p>
        </p:txBody>
      </p:sp>
      <p:pic>
        <p:nvPicPr>
          <p:cNvPr id="8"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9">
                                            <p:txEl>
                                              <p:pRg st="3" end="3"/>
                                            </p:txEl>
                                          </p:spTgt>
                                        </p:tgtEl>
                                        <p:attrNameLst>
                                          <p:attrName>r</p:attrName>
                                        </p:attrNameLst>
                                      </p:cBhvr>
                                    </p:animRot>
                                  </p:childTnLst>
                                </p:cTn>
                              </p:par>
                              <p:par>
                                <p:cTn id="13" presetID="8" presetClass="emph" presetSubtype="0" fill="hold" nodeType="withEffect">
                                  <p:stCondLst>
                                    <p:cond delay="0"/>
                                  </p:stCondLst>
                                  <p:childTnLst>
                                    <p:animRot by="21600000">
                                      <p:cBhvr>
                                        <p:cTn id="14" dur="1000" fill="hold"/>
                                        <p:tgtEl>
                                          <p:spTgt spid="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EC83E7C-0C32-4A56-BEE9-9789FE7F0D33}"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362200"/>
            <a:ext cx="8229600" cy="292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81429" y="1339333"/>
            <a:ext cx="5580887" cy="523220"/>
          </a:xfrm>
          <a:prstGeom prst="rect">
            <a:avLst/>
          </a:prstGeom>
        </p:spPr>
        <p:txBody>
          <a:bodyPr wrap="none">
            <a:spAutoFit/>
          </a:bodyPr>
          <a:lstStyle/>
          <a:p>
            <a:r>
              <a:rPr lang="en-US" sz="2800" dirty="0"/>
              <a:t>Packet switched – Datagram network</a:t>
            </a:r>
          </a:p>
        </p:txBody>
      </p:sp>
      <p:pic>
        <p:nvPicPr>
          <p:cNvPr id="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42478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C692E8-1F5B-4A5E-A9B2-E0C462344F62}"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pPr algn="just"/>
            <a:r>
              <a:rPr lang="en-US" sz="2400" dirty="0"/>
              <a:t>Packet Switched – Datagram Network</a:t>
            </a:r>
          </a:p>
          <a:p>
            <a:pPr lvl="1" algn="just"/>
            <a:r>
              <a:rPr lang="en-US" sz="2400" dirty="0"/>
              <a:t>Routing table</a:t>
            </a:r>
          </a:p>
          <a:p>
            <a:pPr lvl="2" algn="just"/>
            <a:r>
              <a:rPr lang="en-US" altLang="en-US" dirty="0"/>
              <a:t>A switch in a datagram network uses a routing table that is based on the destination address.</a:t>
            </a:r>
          </a:p>
          <a:p>
            <a:pPr lvl="2" algn="just"/>
            <a:r>
              <a:rPr lang="en-US" altLang="en-US" dirty="0"/>
              <a:t>The destination address in the header of a packet in a datagram network remains the same during the entire journey of the packet.</a:t>
            </a:r>
          </a:p>
        </p:txBody>
      </p:sp>
      <p:pic>
        <p:nvPicPr>
          <p:cNvPr id="1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3770457"/>
            <a:ext cx="1517380" cy="2468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78918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F4E68D-AFCF-46C8-B04A-20008084C5B4}"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altLang="en-US" sz="2400" dirty="0"/>
              <a:t>Packet Switched - Virtual-circuit network</a:t>
            </a:r>
          </a:p>
          <a:p>
            <a:pPr lvl="1"/>
            <a:r>
              <a:rPr lang="en-US" altLang="en-US" sz="2200" dirty="0">
                <a:latin typeface="Times New Roman" panose="02020603050405020304" pitchFamily="18" charset="0"/>
              </a:rPr>
              <a:t>a cross between a circuit-switched network and a datagram network. </a:t>
            </a:r>
          </a:p>
          <a:p>
            <a:pPr lvl="1"/>
            <a:r>
              <a:rPr lang="en-US" altLang="en-US" sz="2200" dirty="0">
                <a:latin typeface="Times New Roman" panose="02020603050405020304" pitchFamily="18" charset="0"/>
              </a:rPr>
              <a:t>It has some characteristics of both.</a:t>
            </a:r>
          </a:p>
          <a:p>
            <a:pPr lvl="1"/>
            <a:r>
              <a:rPr lang="en-US" altLang="en-US" sz="2200" dirty="0">
                <a:latin typeface="Times New Roman" panose="02020603050405020304" pitchFamily="18" charset="0"/>
                <a:cs typeface="Times New Roman" panose="02020603050405020304" pitchFamily="18" charset="0"/>
              </a:rPr>
              <a:t>all packets belonging to the same source and destination travel the same path;</a:t>
            </a:r>
          </a:p>
          <a:p>
            <a:pPr lvl="1"/>
            <a:r>
              <a:rPr lang="en-US" altLang="en-US" sz="2200" dirty="0">
                <a:latin typeface="Times New Roman" panose="02020603050405020304" pitchFamily="18" charset="0"/>
                <a:cs typeface="Times New Roman" panose="02020603050405020304" pitchFamily="18" charset="0"/>
              </a:rPr>
              <a:t>but the packets  may arrive at the destination with different delays </a:t>
            </a:r>
            <a:br>
              <a:rPr lang="en-US" altLang="en-US" sz="2200" dirty="0">
                <a:latin typeface="Times New Roman" panose="02020603050405020304" pitchFamily="18" charset="0"/>
                <a:cs typeface="Times New Roman" panose="02020603050405020304" pitchFamily="18" charset="0"/>
              </a:rPr>
            </a:br>
            <a:r>
              <a:rPr lang="en-US" altLang="en-US" sz="2200" dirty="0">
                <a:latin typeface="Times New Roman" panose="02020603050405020304" pitchFamily="18" charset="0"/>
                <a:cs typeface="Times New Roman" panose="02020603050405020304" pitchFamily="18" charset="0"/>
              </a:rPr>
              <a:t>if resource allocation is on demand.</a:t>
            </a:r>
          </a:p>
          <a:p>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61738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D55159-E4D5-462D-8A92-3ACCCB0BAD8A}"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altLang="en-US" sz="2400" dirty="0"/>
              <a:t>Packet Switched - Virtual-circuit network</a:t>
            </a:r>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196" y="2423796"/>
            <a:ext cx="6450804" cy="2986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023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F112F1-7963-4885-99B6-A6D19BB5CAA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altLang="en-US" sz="2400" dirty="0"/>
              <a:t>Packet Switched - Virtual-circuit network</a:t>
            </a:r>
          </a:p>
          <a:p>
            <a:pPr marL="0" indent="0">
              <a:buNone/>
            </a:pPr>
            <a:endParaRPr lang="en-US" sz="2400" dirty="0"/>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00200"/>
            <a:ext cx="5791200" cy="395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30617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AF3885-F60C-49A1-BDE3-72F45903732F}"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altLang="en-US" sz="2400" dirty="0"/>
              <a:t>Packet Switched - Virtual-circuit network</a:t>
            </a:r>
          </a:p>
          <a:p>
            <a:pPr marL="0" indent="0">
              <a:buNone/>
            </a:pPr>
            <a:endParaRPr lang="en-US" sz="2400" dirty="0"/>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225" y="1925977"/>
            <a:ext cx="6612375" cy="443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61470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68C5E9-188C-49ED-9D10-3D6144FEB4CE}"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Switching methods(CO2)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400" dirty="0"/>
              <a:t>Delay in virtual circuit</a:t>
            </a:r>
          </a:p>
        </p:txBody>
      </p:sp>
      <p:pic>
        <p:nvPicPr>
          <p:cNvPr id="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9" y="1726368"/>
            <a:ext cx="8729662"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8373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sz="2400" dirty="0"/>
              <a:t>Topic Objective</a:t>
            </a:r>
          </a:p>
          <a:p>
            <a:r>
              <a:rPr lang="en-US" sz="2200" dirty="0"/>
              <a:t>To understand the ISDN services</a:t>
            </a:r>
          </a:p>
          <a:p>
            <a:r>
              <a:rPr lang="en-US" sz="2200" dirty="0"/>
              <a:t>Understand Terminal Handling</a:t>
            </a:r>
          </a:p>
          <a:p>
            <a:pPr marL="0" indent="0">
              <a:buNone/>
            </a:pPr>
            <a:endParaRPr lang="en-US" sz="2200" dirty="0"/>
          </a:p>
          <a:p>
            <a:pPr marL="0" indent="0">
              <a:buNone/>
            </a:pPr>
            <a:endParaRPr lang="en-US" sz="2200" dirty="0"/>
          </a:p>
          <a:p>
            <a:pPr marL="0" indent="0">
              <a:buNone/>
            </a:pPr>
            <a:r>
              <a:rPr lang="en-US" sz="2200" dirty="0"/>
              <a:t>Recap of previous topic</a:t>
            </a:r>
          </a:p>
          <a:p>
            <a:r>
              <a:rPr lang="en-US" sz="2200" dirty="0"/>
              <a:t>Various transmission media used in physical layer</a:t>
            </a:r>
          </a:p>
          <a:p>
            <a:r>
              <a:rPr lang="en-US" sz="2200" dirty="0"/>
              <a:t>Switching methods used for transmission</a:t>
            </a:r>
          </a:p>
          <a:p>
            <a:endParaRPr lang="en-US" sz="2200" dirty="0"/>
          </a:p>
          <a:p>
            <a:endParaRPr lang="en-US" dirty="0"/>
          </a:p>
        </p:txBody>
      </p:sp>
      <p:sp>
        <p:nvSpPr>
          <p:cNvPr id="4" name="Date Placeholder 3"/>
          <p:cNvSpPr>
            <a:spLocks noGrp="1"/>
          </p:cNvSpPr>
          <p:nvPr>
            <p:ph type="dt" sz="half" idx="10"/>
          </p:nvPr>
        </p:nvSpPr>
        <p:spPr/>
        <p:txBody>
          <a:bodyPr/>
          <a:lstStyle/>
          <a:p>
            <a:fld id="{75800D34-BD18-45AE-AE65-E1775E37BE4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ISDN and Terminal Handling(CO2)</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88151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543937-21A9-4AC1-8FEA-6CBFF0E29777}"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Integrated Services Digital Network(CO2)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610600" cy="5344714"/>
          </a:xfrm>
        </p:spPr>
        <p:txBody>
          <a:bodyPr>
            <a:normAutofit fontScale="62500" lnSpcReduction="20000"/>
          </a:bodyPr>
          <a:lstStyle/>
          <a:p>
            <a:r>
              <a:rPr lang="en-US" sz="4400" dirty="0"/>
              <a:t>ISDN</a:t>
            </a:r>
          </a:p>
          <a:p>
            <a:pPr lvl="1"/>
            <a:r>
              <a:rPr lang="en-US" sz="3500" dirty="0"/>
              <a:t>These are a set of communication standards for simultaneous digital transmission of voice, video, data, and other network services</a:t>
            </a:r>
          </a:p>
          <a:p>
            <a:pPr lvl="1"/>
            <a:r>
              <a:rPr lang="en-US" sz="3500" dirty="0"/>
              <a:t>a circuit-switched telephone network system, but it also provides access to packet switched networks that allows digital transmission of voice and data. </a:t>
            </a:r>
          </a:p>
          <a:p>
            <a:pPr lvl="1"/>
            <a:r>
              <a:rPr lang="en-US" sz="3500" dirty="0"/>
              <a:t> ISDN is employed as the network in data-link and physical layers</a:t>
            </a:r>
          </a:p>
          <a:p>
            <a:pPr lvl="1"/>
            <a:r>
              <a:rPr lang="en-US" sz="3500" dirty="0"/>
              <a:t>The ISDN works based on the standards defined by ITU-T</a:t>
            </a:r>
          </a:p>
          <a:p>
            <a:pPr lvl="1"/>
            <a:r>
              <a:rPr lang="en-US" sz="3500" dirty="0"/>
              <a:t>The various principles of ISDN</a:t>
            </a:r>
          </a:p>
          <a:p>
            <a:pPr lvl="2" fontAlgn="base"/>
            <a:r>
              <a:rPr lang="en-US" sz="3500" dirty="0"/>
              <a:t>To support switched and non-switched applications</a:t>
            </a:r>
          </a:p>
          <a:p>
            <a:pPr lvl="2" fontAlgn="base"/>
            <a:r>
              <a:rPr lang="en-US" sz="3500" dirty="0"/>
              <a:t>To support voice and non-voice applications</a:t>
            </a:r>
          </a:p>
          <a:p>
            <a:pPr lvl="2" fontAlgn="base"/>
            <a:r>
              <a:rPr lang="en-US" sz="3500" dirty="0"/>
              <a:t>Reliance on 64-kbps connections</a:t>
            </a:r>
          </a:p>
          <a:p>
            <a:pPr lvl="2" fontAlgn="base"/>
            <a:r>
              <a:rPr lang="en-US" sz="3500" dirty="0"/>
              <a:t>Intelligence in the network</a:t>
            </a:r>
          </a:p>
          <a:p>
            <a:pPr lvl="2" fontAlgn="base"/>
            <a:r>
              <a:rPr lang="en-US" sz="3500" dirty="0"/>
              <a:t>Layered protocol architecture</a:t>
            </a:r>
          </a:p>
          <a:p>
            <a:pPr lvl="2" fontAlgn="base"/>
            <a:r>
              <a:rPr lang="en-US" sz="3500" dirty="0"/>
              <a:t>Variety of configurations</a:t>
            </a:r>
          </a:p>
          <a:p>
            <a:endParaRPr lang="en-US" sz="24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7280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6947EB-E201-472C-990B-21E47961896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Integrated Services Digital Network(CO2)</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200" dirty="0"/>
              <a:t>Services</a:t>
            </a:r>
          </a:p>
          <a:p>
            <a:pPr lvl="1"/>
            <a:r>
              <a:rPr lang="en-US" sz="2200" b="1" dirty="0"/>
              <a:t>Bearer Services-</a:t>
            </a:r>
            <a:r>
              <a:rPr lang="en-US" sz="2200" dirty="0"/>
              <a:t>Transfer of information between users without the network manipulating the content of that information</a:t>
            </a:r>
          </a:p>
          <a:p>
            <a:pPr lvl="1"/>
            <a:r>
              <a:rPr lang="en-US" sz="2200" b="1" dirty="0"/>
              <a:t>Teleservices - </a:t>
            </a:r>
            <a:r>
              <a:rPr lang="en-US" sz="2200" dirty="0"/>
              <a:t>the network may change or process the contents of the data.</a:t>
            </a:r>
          </a:p>
          <a:p>
            <a:pPr lvl="1"/>
            <a:r>
              <a:rPr lang="en-US" sz="2200" b="1" dirty="0"/>
              <a:t>Supplementary Service - </a:t>
            </a:r>
            <a:r>
              <a:rPr lang="en-US" sz="2200" dirty="0"/>
              <a:t>Additional functionality to the bearer services and teleservices </a:t>
            </a:r>
          </a:p>
          <a:p>
            <a:pPr marL="0" indent="0">
              <a:buNone/>
            </a:pPr>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4831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847DE3-5CB5-49B3-B56A-63995F8C515E}"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CO-PSO Mapping</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2" name="Rectangle 1"/>
          <p:cNvSpPr/>
          <p:nvPr/>
        </p:nvSpPr>
        <p:spPr>
          <a:xfrm>
            <a:off x="762000" y="1051104"/>
            <a:ext cx="7391400" cy="769441"/>
          </a:xfrm>
          <a:prstGeom prst="rect">
            <a:avLst/>
          </a:prstGeom>
        </p:spPr>
        <p:txBody>
          <a:bodyPr wrap="square">
            <a:spAutoFit/>
          </a:bodyPr>
          <a:lstStyle/>
          <a:p>
            <a:r>
              <a:rPr lang="en-US" sz="2200" dirty="0"/>
              <a:t>The highlighted text shows the mapping of course outcome with PSO mapping of this unit</a:t>
            </a:r>
          </a:p>
        </p:txBody>
      </p:sp>
      <p:graphicFrame>
        <p:nvGraphicFramePr>
          <p:cNvPr id="5" name="Table 4">
            <a:extLst>
              <a:ext uri="{FF2B5EF4-FFF2-40B4-BE49-F238E27FC236}">
                <a16:creationId xmlns:a16="http://schemas.microsoft.com/office/drawing/2014/main" id="{E943DE84-ADE2-484B-BC50-BEDB6FDCAD7B}"/>
              </a:ext>
            </a:extLst>
          </p:cNvPr>
          <p:cNvGraphicFramePr>
            <a:graphicFrameLocks noGrp="1"/>
          </p:cNvGraphicFramePr>
          <p:nvPr>
            <p:extLst>
              <p:ext uri="{D42A27DB-BD31-4B8C-83A1-F6EECF244321}">
                <p14:modId xmlns:p14="http://schemas.microsoft.com/office/powerpoint/2010/main" val="1630533796"/>
              </p:ext>
            </p:extLst>
          </p:nvPr>
        </p:nvGraphicFramePr>
        <p:xfrm>
          <a:off x="1143000" y="2286000"/>
          <a:ext cx="6553201" cy="2935604"/>
        </p:xfrm>
        <a:graphic>
          <a:graphicData uri="http://schemas.openxmlformats.org/drawingml/2006/table">
            <a:tbl>
              <a:tblPr>
                <a:tableStyleId>{5C22544A-7EE6-4342-B048-85BDC9FD1C3A}</a:tableStyleId>
              </a:tblPr>
              <a:tblGrid>
                <a:gridCol w="920777">
                  <a:extLst>
                    <a:ext uri="{9D8B030D-6E8A-4147-A177-3AD203B41FA5}">
                      <a16:colId xmlns:a16="http://schemas.microsoft.com/office/drawing/2014/main" val="267634843"/>
                    </a:ext>
                  </a:extLst>
                </a:gridCol>
                <a:gridCol w="1390715">
                  <a:extLst>
                    <a:ext uri="{9D8B030D-6E8A-4147-A177-3AD203B41FA5}">
                      <a16:colId xmlns:a16="http://schemas.microsoft.com/office/drawing/2014/main" val="2529222846"/>
                    </a:ext>
                  </a:extLst>
                </a:gridCol>
                <a:gridCol w="1413903">
                  <a:extLst>
                    <a:ext uri="{9D8B030D-6E8A-4147-A177-3AD203B41FA5}">
                      <a16:colId xmlns:a16="http://schemas.microsoft.com/office/drawing/2014/main" val="1707190809"/>
                    </a:ext>
                  </a:extLst>
                </a:gridCol>
                <a:gridCol w="1413903">
                  <a:extLst>
                    <a:ext uri="{9D8B030D-6E8A-4147-A177-3AD203B41FA5}">
                      <a16:colId xmlns:a16="http://schemas.microsoft.com/office/drawing/2014/main" val="3972204929"/>
                    </a:ext>
                  </a:extLst>
                </a:gridCol>
                <a:gridCol w="1413903">
                  <a:extLst>
                    <a:ext uri="{9D8B030D-6E8A-4147-A177-3AD203B41FA5}">
                      <a16:colId xmlns:a16="http://schemas.microsoft.com/office/drawing/2014/main" val="2799673150"/>
                    </a:ext>
                  </a:extLst>
                </a:gridCol>
              </a:tblGrid>
              <a:tr h="419372">
                <a:tc>
                  <a:txBody>
                    <a:bodyPr/>
                    <a:lstStyle/>
                    <a:p>
                      <a:pPr marL="0" marR="0" algn="ctr">
                        <a:lnSpc>
                          <a:spcPct val="115000"/>
                        </a:lnSpc>
                        <a:spcBef>
                          <a:spcPts val="0"/>
                        </a:spcBef>
                        <a:spcAft>
                          <a:spcPts val="1000"/>
                        </a:spcAft>
                      </a:pPr>
                      <a:r>
                        <a:rPr lang="en-US" sz="2000" b="1" dirty="0">
                          <a:effectLst/>
                        </a:rPr>
                        <a:t>CO</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2000" b="1">
                          <a:effectLst/>
                        </a:rPr>
                        <a:t>PSO1</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2000" b="1">
                          <a:effectLst/>
                        </a:rPr>
                        <a:t>PSO2</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2000" b="1">
                          <a:effectLst/>
                        </a:rPr>
                        <a:t>PSO3</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pPr>
                      <a:r>
                        <a:rPr lang="en-US" sz="2000" b="1">
                          <a:effectLst/>
                        </a:rPr>
                        <a:t>PSO4</a:t>
                      </a:r>
                      <a:endParaRPr lang="en-US" sz="2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970429222"/>
                  </a:ext>
                </a:extLst>
              </a:tr>
              <a:tr h="419372">
                <a:tc>
                  <a:txBody>
                    <a:bodyPr/>
                    <a:lstStyle/>
                    <a:p>
                      <a:pPr marL="0" marR="0" algn="ctr">
                        <a:lnSpc>
                          <a:spcPct val="115000"/>
                        </a:lnSpc>
                        <a:spcBef>
                          <a:spcPts val="0"/>
                        </a:spcBef>
                        <a:spcAft>
                          <a:spcPts val="1000"/>
                        </a:spcAft>
                      </a:pPr>
                      <a:r>
                        <a:rPr lang="en-US" sz="1800" b="1" dirty="0">
                          <a:solidFill>
                            <a:srgbClr val="FF0000"/>
                          </a:solidFill>
                          <a:effectLst/>
                        </a:rPr>
                        <a:t>C602.1</a:t>
                      </a:r>
                      <a:endParaRPr lang="en-US" sz="2800" b="1"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solidFill>
                            <a:srgbClr val="FF0000"/>
                          </a:solidFill>
                          <a:effectLst/>
                        </a:rPr>
                        <a:t>3</a:t>
                      </a:r>
                      <a:endParaRPr lang="en-US" sz="24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solidFill>
                            <a:srgbClr val="FF0000"/>
                          </a:solidFill>
                          <a:effectLst/>
                        </a:rPr>
                        <a:t>3</a:t>
                      </a:r>
                      <a:endParaRPr lang="en-US" sz="24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a:solidFill>
                            <a:srgbClr val="FF0000"/>
                          </a:solidFill>
                          <a:effectLst/>
                        </a:rPr>
                        <a:t>2</a:t>
                      </a:r>
                      <a:endParaRPr lang="en-US" sz="2400" b="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pPr>
                      <a:r>
                        <a:rPr lang="en-US" sz="1800" b="0" dirty="0">
                          <a:solidFill>
                            <a:srgbClr val="FF0000"/>
                          </a:solidFill>
                          <a:effectLst/>
                        </a:rPr>
                        <a:t>1</a:t>
                      </a:r>
                      <a:endParaRPr lang="en-US" sz="2400" b="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54999902"/>
                  </a:ext>
                </a:extLst>
              </a:tr>
              <a:tr h="419372">
                <a:tc>
                  <a:txBody>
                    <a:bodyPr/>
                    <a:lstStyle/>
                    <a:p>
                      <a:pPr marL="0" marR="0" algn="ctr">
                        <a:lnSpc>
                          <a:spcPct val="115000"/>
                        </a:lnSpc>
                        <a:spcBef>
                          <a:spcPts val="0"/>
                        </a:spcBef>
                        <a:spcAft>
                          <a:spcPts val="1000"/>
                        </a:spcAft>
                      </a:pPr>
                      <a:r>
                        <a:rPr lang="en-US" sz="1800" b="1" dirty="0">
                          <a:effectLst/>
                        </a:rPr>
                        <a:t>C602.2</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effectLst/>
                        </a:rPr>
                        <a:t>3</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effectLst/>
                        </a:rPr>
                        <a:t>3</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effectLst/>
                        </a:rPr>
                        <a:t>2</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pPr>
                      <a:r>
                        <a:rPr lang="en-US" sz="1800" b="0" dirty="0">
                          <a:effectLst/>
                        </a:rPr>
                        <a:t>1</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929648040"/>
                  </a:ext>
                </a:extLst>
              </a:tr>
              <a:tr h="419372">
                <a:tc>
                  <a:txBody>
                    <a:bodyPr/>
                    <a:lstStyle/>
                    <a:p>
                      <a:pPr marL="0" marR="0" algn="ctr">
                        <a:lnSpc>
                          <a:spcPct val="115000"/>
                        </a:lnSpc>
                        <a:spcBef>
                          <a:spcPts val="0"/>
                        </a:spcBef>
                        <a:spcAft>
                          <a:spcPts val="1000"/>
                        </a:spcAft>
                      </a:pPr>
                      <a:r>
                        <a:rPr lang="en-US" sz="1800" b="1" dirty="0">
                          <a:effectLst/>
                        </a:rPr>
                        <a:t>C602.3</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effectLst/>
                        </a:rPr>
                        <a:t>3</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a:effectLst/>
                        </a:rPr>
                        <a:t>3</a:t>
                      </a:r>
                      <a:endParaRPr lang="en-US" sz="24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effectLst/>
                        </a:rPr>
                        <a:t>2</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pPr>
                      <a:r>
                        <a:rPr lang="en-US" sz="1800" b="0" dirty="0">
                          <a:effectLst/>
                        </a:rPr>
                        <a:t>1</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758595258"/>
                  </a:ext>
                </a:extLst>
              </a:tr>
              <a:tr h="419372">
                <a:tc>
                  <a:txBody>
                    <a:bodyPr/>
                    <a:lstStyle/>
                    <a:p>
                      <a:pPr marL="0" marR="0" algn="ctr">
                        <a:lnSpc>
                          <a:spcPct val="115000"/>
                        </a:lnSpc>
                        <a:spcBef>
                          <a:spcPts val="0"/>
                        </a:spcBef>
                        <a:spcAft>
                          <a:spcPts val="1000"/>
                        </a:spcAft>
                      </a:pPr>
                      <a:r>
                        <a:rPr lang="en-US" sz="1800" b="1" dirty="0">
                          <a:effectLst/>
                        </a:rPr>
                        <a:t>C602.4</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effectLst/>
                        </a:rPr>
                        <a:t>3</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effectLst/>
                        </a:rPr>
                        <a:t>3</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a:effectLst/>
                        </a:rPr>
                        <a:t>1</a:t>
                      </a:r>
                      <a:endParaRPr lang="en-US" sz="2400" b="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pPr>
                      <a:r>
                        <a:rPr lang="en-US" sz="1800" b="0" dirty="0">
                          <a:effectLst/>
                        </a:rPr>
                        <a:t>1</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682700873"/>
                  </a:ext>
                </a:extLst>
              </a:tr>
              <a:tr h="419372">
                <a:tc>
                  <a:txBody>
                    <a:bodyPr/>
                    <a:lstStyle/>
                    <a:p>
                      <a:pPr marL="0" marR="0" algn="ctr">
                        <a:lnSpc>
                          <a:spcPct val="115000"/>
                        </a:lnSpc>
                        <a:spcBef>
                          <a:spcPts val="0"/>
                        </a:spcBef>
                        <a:spcAft>
                          <a:spcPts val="1000"/>
                        </a:spcAft>
                      </a:pPr>
                      <a:r>
                        <a:rPr lang="en-US" sz="1800" b="1" dirty="0">
                          <a:effectLst/>
                        </a:rPr>
                        <a:t>C602.5</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effectLst/>
                        </a:rPr>
                        <a:t>3</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effectLst/>
                        </a:rPr>
                        <a:t>3</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effectLst/>
                        </a:rPr>
                        <a:t>1</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pPr>
                      <a:r>
                        <a:rPr lang="en-US" sz="1800" b="0" dirty="0">
                          <a:effectLst/>
                        </a:rPr>
                        <a:t>1</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416745750"/>
                  </a:ext>
                </a:extLst>
              </a:tr>
              <a:tr h="419372">
                <a:tc>
                  <a:txBody>
                    <a:bodyPr/>
                    <a:lstStyle/>
                    <a:p>
                      <a:pPr marL="0" marR="0" algn="ctr">
                        <a:lnSpc>
                          <a:spcPct val="115000"/>
                        </a:lnSpc>
                        <a:spcBef>
                          <a:spcPts val="0"/>
                        </a:spcBef>
                        <a:spcAft>
                          <a:spcPts val="1000"/>
                        </a:spcAft>
                      </a:pPr>
                      <a:r>
                        <a:rPr lang="en-US" sz="1800" b="1" dirty="0">
                          <a:effectLst/>
                        </a:rPr>
                        <a:t>C602.6</a:t>
                      </a:r>
                      <a:endParaRPr lang="en-US" sz="2800" b="1" dirty="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a:effectLst/>
                        </a:rPr>
                        <a:t>3</a:t>
                      </a:r>
                      <a:endParaRPr lang="en-US" sz="24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a:effectLst/>
                        </a:rPr>
                        <a:t>3</a:t>
                      </a:r>
                      <a:endParaRPr lang="en-US" sz="2400" b="0">
                        <a:effectLst/>
                        <a:latin typeface="Calibri" panose="020F0502020204030204" pitchFamily="34" charset="0"/>
                        <a:ea typeface="Calibri" panose="020F0502020204030204" pitchFamily="34" charset="0"/>
                        <a:cs typeface="Mangal" panose="02040503050203030202" pitchFamily="18" charset="0"/>
                      </a:endParaRPr>
                    </a:p>
                  </a:txBody>
                  <a:tcPr marL="65405" marR="68580" marT="0" marB="0"/>
                </a:tc>
                <a:tc>
                  <a:txBody>
                    <a:bodyPr/>
                    <a:lstStyle/>
                    <a:p>
                      <a:pPr marL="0" marR="0" algn="ctr">
                        <a:lnSpc>
                          <a:spcPct val="115000"/>
                        </a:lnSpc>
                        <a:spcBef>
                          <a:spcPts val="0"/>
                        </a:spcBef>
                        <a:spcAft>
                          <a:spcPts val="1000"/>
                        </a:spcAft>
                      </a:pPr>
                      <a:r>
                        <a:rPr lang="en-US" sz="1800" b="0" dirty="0">
                          <a:effectLst/>
                        </a:rPr>
                        <a:t>1</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pPr>
                      <a:r>
                        <a:rPr lang="en-US" sz="1800" b="0" dirty="0">
                          <a:effectLst/>
                        </a:rPr>
                        <a:t>1</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60625230"/>
                  </a:ext>
                </a:extLst>
              </a:tr>
            </a:tbl>
          </a:graphicData>
        </a:graphic>
      </p:graphicFrame>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33037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85ED40-B5DD-4944-AFBD-54AA4D4F8AEF}"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Terminal Handling </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fontScale="92500"/>
          </a:bodyPr>
          <a:lstStyle/>
          <a:p>
            <a:pPr algn="just"/>
            <a:r>
              <a:rPr lang="en-US" sz="2200" dirty="0"/>
              <a:t>A computer terminal is an electromechanical or electronic hardware device which is used for entering data into, and displaying data from a computing system or computer. </a:t>
            </a:r>
          </a:p>
          <a:p>
            <a:pPr algn="just"/>
            <a:r>
              <a:rPr lang="en-US" sz="2200" dirty="0"/>
              <a:t>The early terminals were inexpensive but slower than punched cards or paper tape for input. </a:t>
            </a:r>
          </a:p>
          <a:p>
            <a:pPr algn="just"/>
            <a:r>
              <a:rPr lang="en-US" sz="2200" dirty="0"/>
              <a:t>Video displays were introduced with the advancement in technology. </a:t>
            </a:r>
          </a:p>
          <a:p>
            <a:pPr algn="just"/>
            <a:r>
              <a:rPr lang="en-US" sz="2200" dirty="0"/>
              <a:t>Time sharing systems also developed. </a:t>
            </a:r>
          </a:p>
          <a:p>
            <a:pPr algn="just"/>
            <a:r>
              <a:rPr lang="en-US" sz="2200" dirty="0"/>
              <a:t>Multiple users could work on the same machine at their own terminals.</a:t>
            </a:r>
          </a:p>
          <a:p>
            <a:pPr algn="just"/>
            <a:r>
              <a:rPr lang="en-US" sz="2200" dirty="0"/>
              <a:t>A smart terminal has a significant local programmable data processing capability. </a:t>
            </a:r>
          </a:p>
          <a:p>
            <a:pPr algn="just"/>
            <a:r>
              <a:rPr lang="en-US" sz="2200" dirty="0"/>
              <a:t>A terminal which depends on the host computer for its processing power is known as a client. </a:t>
            </a:r>
          </a:p>
          <a:p>
            <a:pPr algn="just"/>
            <a:r>
              <a:rPr lang="en-US" sz="2200" dirty="0"/>
              <a:t>A personal computer can run software which emulates the function of a terminal and can sometimes allow concurrent use of local programs and access to a distant terminal host system</a:t>
            </a:r>
          </a:p>
          <a:p>
            <a:pPr marL="0" indent="0">
              <a:buNone/>
            </a:pPr>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5192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13618"/>
            <a:ext cx="8229600" cy="4830763"/>
          </a:xfrm>
        </p:spPr>
        <p:txBody>
          <a:bodyPr>
            <a:normAutofit/>
          </a:bodyPr>
          <a:lstStyle/>
          <a:p>
            <a:pPr marL="0" indent="0">
              <a:buNone/>
            </a:pPr>
            <a:br>
              <a:rPr lang="en-US" altLang="en-US" sz="2200" dirty="0"/>
            </a:br>
            <a:r>
              <a:rPr lang="en-GB" sz="1800" b="1" dirty="0"/>
              <a:t>Multiplexing</a:t>
            </a:r>
            <a:r>
              <a:rPr lang="en-GB" sz="1800" dirty="0"/>
              <a:t> is a technique used to combine and send the multiple data streams over a single medium. The process of combining the data streams is known as multiplexing and hardware used for multiplexing is known as a multiplexer.</a:t>
            </a:r>
          </a:p>
          <a:p>
            <a:pPr marL="0" indent="0">
              <a:buNone/>
            </a:pPr>
            <a:r>
              <a:rPr lang="en-GB" sz="1800" dirty="0"/>
              <a:t>Multiplexing is achieved by using a device called Multiplexer </a:t>
            </a:r>
            <a:r>
              <a:rPr lang="en-GB" sz="1800" b="1" dirty="0"/>
              <a:t>(MUX) </a:t>
            </a:r>
            <a:r>
              <a:rPr lang="en-GB" sz="1800" dirty="0"/>
              <a:t>that combines n input lines to generate a single output line. Multiplexing follows many-to-one, i.e., n input lines and one output line.</a:t>
            </a:r>
          </a:p>
          <a:p>
            <a:pPr marL="0" indent="0">
              <a:buNone/>
            </a:pPr>
            <a:r>
              <a:rPr lang="en-GB" sz="1800" dirty="0"/>
              <a:t>Demultiplexing is achieved by using a device called Demultiplexer </a:t>
            </a:r>
            <a:r>
              <a:rPr lang="en-GB" sz="1800" b="1" dirty="0"/>
              <a:t>(DEMUX) </a:t>
            </a:r>
            <a:r>
              <a:rPr lang="en-GB" sz="1800" dirty="0"/>
              <a:t>available at the receiving end. DEMUX separates a signal into its component signals (one input and n outputs).</a:t>
            </a:r>
            <a:endParaRPr lang="en-US" sz="1800" dirty="0"/>
          </a:p>
        </p:txBody>
      </p:sp>
      <p:sp>
        <p:nvSpPr>
          <p:cNvPr id="4" name="Date Placeholder 3"/>
          <p:cNvSpPr>
            <a:spLocks noGrp="1"/>
          </p:cNvSpPr>
          <p:nvPr>
            <p:ph type="dt" sz="half" idx="10"/>
          </p:nvPr>
        </p:nvSpPr>
        <p:spPr/>
        <p:txBody>
          <a:bodyPr/>
          <a:lstStyle/>
          <a:p>
            <a:fld id="{9A8D24E5-306A-4C7D-98AE-718115FA17D0}" type="datetime1">
              <a:rPr lang="en-US" smtClean="0"/>
              <a:t>12/26/2024</a:t>
            </a:fld>
            <a:endParaRPr lang="en-US"/>
          </a:p>
        </p:txBody>
      </p:sp>
      <p:sp>
        <p:nvSpPr>
          <p:cNvPr id="9" name="Footer Placeholder 9"/>
          <p:cNvSpPr>
            <a:spLocks noGrp="1"/>
          </p:cNvSpPr>
          <p:nvPr>
            <p:ph type="ftr" sz="quarter" idx="11"/>
          </p:nvPr>
        </p:nvSpPr>
        <p:spPr/>
        <p:txBody>
          <a:bodyPr/>
          <a:lstStyle/>
          <a:p>
            <a:r>
              <a:rPr lang="en-US"/>
              <a:t>ACSE0602                  CN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GB" sz="3200" dirty="0"/>
              <a:t>Multiplexing</a:t>
            </a:r>
            <a:endParaRPr kumimoji="0" lang="en-US" sz="3200" i="0" u="none" strike="noStrike" kern="1200" cap="none" spc="0" normalizeH="0" baseline="0" noProof="0" dirty="0">
              <a:ln>
                <a:noFill/>
              </a:ln>
              <a:solidFill>
                <a:schemeClr val="dk1"/>
              </a:solidFill>
              <a:effectLst/>
              <a:uLnTx/>
              <a:uFillTx/>
            </a:endParaRPr>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Multiplex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038600"/>
            <a:ext cx="7315200" cy="220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7625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3"/>
          </a:xfrm>
        </p:spPr>
        <p:txBody>
          <a:bodyPr>
            <a:normAutofit/>
          </a:bodyPr>
          <a:lstStyle/>
          <a:p>
            <a:pPr marL="0" indent="0">
              <a:buNone/>
            </a:pPr>
            <a:r>
              <a:rPr lang="en-US" sz="1800" b="1" i="0" dirty="0">
                <a:solidFill>
                  <a:srgbClr val="333333"/>
                </a:solidFill>
                <a:effectLst/>
                <a:latin typeface="+mj-lt"/>
              </a:rPr>
              <a:t>Multiplexing</a:t>
            </a:r>
            <a:r>
              <a:rPr lang="en-US" sz="1800" b="0" i="0" dirty="0">
                <a:solidFill>
                  <a:srgbClr val="333333"/>
                </a:solidFill>
                <a:effectLst/>
                <a:latin typeface="+mj-lt"/>
              </a:rPr>
              <a:t> is a technique used to combine and send the multiple data streams over a single medium. The process of combining the data streams is known as multiplexing and hardware used for multiplexing is known as a multiplexer.</a:t>
            </a:r>
            <a:br>
              <a:rPr lang="en-US" altLang="en-US" sz="1800" dirty="0">
                <a:latin typeface="+mj-lt"/>
              </a:rPr>
            </a:br>
            <a:endParaRPr lang="en-US" altLang="en-US" sz="1800" dirty="0">
              <a:latin typeface="+mj-lt"/>
            </a:endParaRPr>
          </a:p>
          <a:p>
            <a:pPr marL="0" indent="0">
              <a:buNone/>
            </a:pPr>
            <a:r>
              <a:rPr lang="en-GB" sz="2400" dirty="0"/>
              <a:t>Multiplexing techniques can be classified as:</a:t>
            </a:r>
            <a:endParaRPr lang="en-US" sz="2400" dirty="0"/>
          </a:p>
        </p:txBody>
      </p:sp>
      <p:sp>
        <p:nvSpPr>
          <p:cNvPr id="4" name="Date Placeholder 3"/>
          <p:cNvSpPr>
            <a:spLocks noGrp="1"/>
          </p:cNvSpPr>
          <p:nvPr>
            <p:ph type="dt" sz="half" idx="10"/>
          </p:nvPr>
        </p:nvSpPr>
        <p:spPr/>
        <p:txBody>
          <a:bodyPr/>
          <a:lstStyle/>
          <a:p>
            <a:fld id="{9A8D24E5-306A-4C7D-98AE-718115FA17D0}" type="datetime1">
              <a:rPr lang="en-US" smtClean="0"/>
              <a:t>12/26/2024</a:t>
            </a:fld>
            <a:endParaRPr lang="en-US"/>
          </a:p>
        </p:txBody>
      </p:sp>
      <p:sp>
        <p:nvSpPr>
          <p:cNvPr id="9" name="Footer Placeholder 9"/>
          <p:cNvSpPr>
            <a:spLocks noGrp="1"/>
          </p:cNvSpPr>
          <p:nvPr>
            <p:ph type="ftr" sz="quarter" idx="11"/>
          </p:nvPr>
        </p:nvSpPr>
        <p:spPr/>
        <p:txBody>
          <a:bodyPr/>
          <a:lstStyle/>
          <a:p>
            <a:r>
              <a:rPr lang="en-US"/>
              <a:t>ACSE0602                  CN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GB" sz="3200" dirty="0"/>
              <a:t>Multiplexing</a:t>
            </a:r>
            <a:endParaRPr kumimoji="0" lang="en-US" sz="3200" i="0" u="none" strike="noStrike" kern="1200" cap="none" spc="0" normalizeH="0" baseline="0" noProof="0" dirty="0">
              <a:ln>
                <a:noFill/>
              </a:ln>
              <a:solidFill>
                <a:schemeClr val="dk1"/>
              </a:solidFill>
              <a:effectLst/>
              <a:uLnTx/>
              <a:uFillTx/>
            </a:endParaRPr>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Multiplexing Techniqu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048000"/>
            <a:ext cx="6442364"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348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8D24E5-306A-4C7D-98AE-718115FA17D0}" type="datetime1">
              <a:rPr lang="en-US" smtClean="0"/>
              <a:t>12/26/2024</a:t>
            </a:fld>
            <a:endParaRPr lang="en-US"/>
          </a:p>
        </p:txBody>
      </p:sp>
      <p:sp>
        <p:nvSpPr>
          <p:cNvPr id="9" name="Footer Placeholder 9"/>
          <p:cNvSpPr>
            <a:spLocks noGrp="1"/>
          </p:cNvSpPr>
          <p:nvPr>
            <p:ph type="ftr" sz="quarter" idx="11"/>
          </p:nvPr>
        </p:nvSpPr>
        <p:spPr/>
        <p:txBody>
          <a:bodyPr/>
          <a:lstStyle/>
          <a:p>
            <a:r>
              <a:rPr lang="en-US"/>
              <a:t>ACSE0602                  CN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GB" sz="3200" dirty="0"/>
              <a:t>Multiplexing</a:t>
            </a:r>
            <a:endParaRPr kumimoji="0" lang="en-US" sz="3200" i="0" u="none" strike="noStrike" kern="1200" cap="none" spc="0" normalizeH="0" baseline="0" noProof="0" dirty="0">
              <a:ln>
                <a:noFill/>
              </a:ln>
              <a:solidFill>
                <a:schemeClr val="dk1"/>
              </a:solidFill>
              <a:effectLst/>
              <a:uLnTx/>
              <a:uFillTx/>
            </a:endParaRPr>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Multiplexing Techniqu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743200"/>
            <a:ext cx="4191000"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57200" y="1143000"/>
            <a:ext cx="8229600" cy="4495800"/>
          </a:xfrm>
        </p:spPr>
        <p:txBody>
          <a:bodyPr>
            <a:normAutofit fontScale="92500" lnSpcReduction="20000"/>
          </a:bodyPr>
          <a:lstStyle/>
          <a:p>
            <a:pPr marL="0" indent="0">
              <a:buNone/>
            </a:pPr>
            <a:r>
              <a:rPr lang="en-IN" dirty="0"/>
              <a:t>Frequency-division Multiplexing (FDM)</a:t>
            </a:r>
          </a:p>
          <a:p>
            <a:r>
              <a:rPr lang="en-GB" sz="1600" dirty="0"/>
              <a:t>It is an analog technique.</a:t>
            </a:r>
          </a:p>
          <a:p>
            <a:r>
              <a:rPr lang="en-GB" sz="1600" b="1" dirty="0"/>
              <a:t>Frequency Division Multiplexing</a:t>
            </a:r>
            <a:r>
              <a:rPr lang="en-GB" sz="1600" dirty="0"/>
              <a:t> is a technique in which the available bandwidth of a single transmission medium is subdivided into several channels.</a:t>
            </a:r>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900" dirty="0"/>
          </a:p>
          <a:p>
            <a:endParaRPr lang="en-GB" sz="1900" dirty="0"/>
          </a:p>
          <a:p>
            <a:r>
              <a:rPr lang="en-GB" sz="1900" dirty="0"/>
              <a:t>In the above diagram, a single transmission medium is subdivided into several frequency channels, and each frequency channel is given to different devices. Device 1 has a frequency channel of range from 1 to 5.</a:t>
            </a:r>
          </a:p>
          <a:p>
            <a:r>
              <a:rPr lang="en-GB" sz="1900" b="1" dirty="0"/>
              <a:t>FDM</a:t>
            </a:r>
            <a:r>
              <a:rPr lang="en-GB" sz="1900" dirty="0"/>
              <a:t> is mainly used in radio broadcasts and TV networks.</a:t>
            </a:r>
          </a:p>
          <a:p>
            <a:endParaRPr lang="en-GB" sz="1900" dirty="0"/>
          </a:p>
          <a:p>
            <a:endParaRPr lang="en-GB" sz="1600" dirty="0"/>
          </a:p>
          <a:p>
            <a:endParaRPr lang="en-IN" dirty="0"/>
          </a:p>
        </p:txBody>
      </p:sp>
    </p:spTree>
    <p:extLst>
      <p:ext uri="{BB962C8B-B14F-4D97-AF65-F5344CB8AC3E}">
        <p14:creationId xmlns:p14="http://schemas.microsoft.com/office/powerpoint/2010/main" val="22616029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8D24E5-306A-4C7D-98AE-718115FA17D0}" type="datetime1">
              <a:rPr lang="en-US" smtClean="0"/>
              <a:t>12/26/2024</a:t>
            </a:fld>
            <a:endParaRPr lang="en-US"/>
          </a:p>
        </p:txBody>
      </p:sp>
      <p:sp>
        <p:nvSpPr>
          <p:cNvPr id="9" name="Footer Placeholder 9"/>
          <p:cNvSpPr>
            <a:spLocks noGrp="1"/>
          </p:cNvSpPr>
          <p:nvPr>
            <p:ph type="ftr" sz="quarter" idx="11"/>
          </p:nvPr>
        </p:nvSpPr>
        <p:spPr/>
        <p:txBody>
          <a:bodyPr/>
          <a:lstStyle/>
          <a:p>
            <a:r>
              <a:rPr lang="en-US"/>
              <a:t>ACSE0602                  CN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GB" sz="3200" dirty="0"/>
              <a:t>Multiplexing</a:t>
            </a:r>
            <a:endParaRPr kumimoji="0" lang="en-US" sz="3200" i="0" u="none" strike="noStrike" kern="1200" cap="none" spc="0" normalizeH="0" baseline="0" noProof="0" dirty="0">
              <a:ln>
                <a:noFill/>
              </a:ln>
              <a:solidFill>
                <a:schemeClr val="dk1"/>
              </a:solidFill>
              <a:effectLst/>
              <a:uLnTx/>
              <a:uFillTx/>
            </a:endParaRPr>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457200" y="1143000"/>
            <a:ext cx="8229600" cy="4800600"/>
          </a:xfrm>
        </p:spPr>
        <p:txBody>
          <a:bodyPr>
            <a:normAutofit/>
          </a:bodyPr>
          <a:lstStyle/>
          <a:p>
            <a:pPr marL="0" indent="0">
              <a:buNone/>
            </a:pPr>
            <a:r>
              <a:rPr lang="en-IN" dirty="0"/>
              <a:t>Wavelength Division Multiplexing (WDM)</a:t>
            </a:r>
          </a:p>
          <a:p>
            <a:r>
              <a:rPr lang="en-GB" sz="1600" dirty="0"/>
              <a:t>Wavelength Division Multiplexing is same as FDM except that the optical signals are transmitted through the fibre optic cable.</a:t>
            </a:r>
          </a:p>
          <a:p>
            <a:r>
              <a:rPr lang="en-GB" sz="1600" dirty="0"/>
              <a:t>WDM is used on fibre optics to increase the capacity of a single fibre.</a:t>
            </a:r>
          </a:p>
          <a:p>
            <a:r>
              <a:rPr lang="en-GB" sz="1600" dirty="0"/>
              <a:t>It is used to utilize the high data rate capability of fibre optic cable.</a:t>
            </a:r>
          </a:p>
          <a:p>
            <a:r>
              <a:rPr lang="en-GB" sz="1600" dirty="0"/>
              <a:t>It is an analog multiplexing technique.</a:t>
            </a:r>
          </a:p>
          <a:p>
            <a:endParaRPr lang="en-GB" sz="1600" dirty="0"/>
          </a:p>
          <a:p>
            <a:endParaRPr lang="en-IN" dirty="0"/>
          </a:p>
        </p:txBody>
      </p:sp>
      <p:pic>
        <p:nvPicPr>
          <p:cNvPr id="3078" name="Picture 6" descr="Multiplexing Techniqu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276600"/>
            <a:ext cx="5867400" cy="2115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5761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8D24E5-306A-4C7D-98AE-718115FA17D0}" type="datetime1">
              <a:rPr lang="en-US" smtClean="0"/>
              <a:t>12/26/2024</a:t>
            </a:fld>
            <a:endParaRPr lang="en-US"/>
          </a:p>
        </p:txBody>
      </p:sp>
      <p:sp>
        <p:nvSpPr>
          <p:cNvPr id="9" name="Footer Placeholder 9"/>
          <p:cNvSpPr>
            <a:spLocks noGrp="1"/>
          </p:cNvSpPr>
          <p:nvPr>
            <p:ph type="ftr" sz="quarter" idx="11"/>
          </p:nvPr>
        </p:nvSpPr>
        <p:spPr/>
        <p:txBody>
          <a:bodyPr/>
          <a:lstStyle/>
          <a:p>
            <a:r>
              <a:rPr lang="en-US"/>
              <a:t>ACSE0602                  CN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GB" sz="3200" dirty="0"/>
              <a:t>Multiplexing</a:t>
            </a:r>
            <a:endParaRPr kumimoji="0" lang="en-US" sz="3200" i="0" u="none" strike="noStrike" kern="1200" cap="none" spc="0" normalizeH="0" baseline="0" noProof="0" dirty="0">
              <a:ln>
                <a:noFill/>
              </a:ln>
              <a:solidFill>
                <a:schemeClr val="dk1"/>
              </a:solidFill>
              <a:effectLst/>
              <a:uLnTx/>
              <a:uFillTx/>
            </a:endParaRPr>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457200" y="1143000"/>
            <a:ext cx="8229600" cy="4800600"/>
          </a:xfrm>
        </p:spPr>
        <p:txBody>
          <a:bodyPr>
            <a:normAutofit/>
          </a:bodyPr>
          <a:lstStyle/>
          <a:p>
            <a:pPr marL="0" indent="0">
              <a:buNone/>
            </a:pPr>
            <a:r>
              <a:rPr lang="en-IN" dirty="0"/>
              <a:t>Time Division Multiplexing (TDM)</a:t>
            </a:r>
          </a:p>
          <a:p>
            <a:r>
              <a:rPr lang="en-GB" sz="1600" dirty="0"/>
              <a:t>It is a digital technique.</a:t>
            </a:r>
          </a:p>
          <a:p>
            <a:r>
              <a:rPr lang="en-GB" sz="1600" dirty="0"/>
              <a:t>In Frequency Division Multiplexing Technique, all signals operate at the same time with different frequency, but in case of Time Division Multiplexing technique, all signals operate at the same frequency with different time.</a:t>
            </a:r>
          </a:p>
          <a:p>
            <a:r>
              <a:rPr lang="en-GB" sz="1600" dirty="0"/>
              <a:t>In </a:t>
            </a:r>
            <a:r>
              <a:rPr lang="en-GB" sz="1600" b="1" dirty="0"/>
              <a:t>Time Division Multiplexing technique</a:t>
            </a:r>
            <a:r>
              <a:rPr lang="en-GB" sz="1600" dirty="0"/>
              <a:t>, the total time available in the channel is distributed among different users. Therefore, each user is allocated with different time interval known as a Time slot at which data is to be transmitted by the sender.</a:t>
            </a:r>
          </a:p>
          <a:p>
            <a:r>
              <a:rPr lang="en-GB" sz="1800" b="1" dirty="0"/>
              <a:t>There are two types of TDM:</a:t>
            </a:r>
            <a:endParaRPr lang="en-GB" sz="1800" dirty="0"/>
          </a:p>
          <a:p>
            <a:pPr marL="0" indent="0">
              <a:buNone/>
            </a:pPr>
            <a:r>
              <a:rPr lang="en-GB" sz="1800" dirty="0"/>
              <a:t>         Synchronous TDM</a:t>
            </a:r>
          </a:p>
          <a:p>
            <a:pPr marL="0" indent="0">
              <a:buNone/>
            </a:pPr>
            <a:r>
              <a:rPr lang="en-GB" sz="1800" dirty="0"/>
              <a:t>         Asynchronous TDM</a:t>
            </a:r>
          </a:p>
          <a:p>
            <a:endParaRPr lang="en-GB" sz="1600" dirty="0"/>
          </a:p>
          <a:p>
            <a:endParaRPr lang="en-GB" sz="1600" dirty="0"/>
          </a:p>
          <a:p>
            <a:endParaRPr lang="en-IN" dirty="0"/>
          </a:p>
        </p:txBody>
      </p:sp>
      <p:pic>
        <p:nvPicPr>
          <p:cNvPr id="5122" name="Picture 2" descr="Multiplexing Techniqu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886201"/>
            <a:ext cx="5233987" cy="228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600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br>
              <a:rPr lang="en-US" altLang="en-US" sz="2200" dirty="0"/>
            </a:br>
            <a:endParaRPr lang="en-US" sz="2200" dirty="0"/>
          </a:p>
        </p:txBody>
      </p:sp>
      <p:sp>
        <p:nvSpPr>
          <p:cNvPr id="4" name="Date Placeholder 3"/>
          <p:cNvSpPr>
            <a:spLocks noGrp="1"/>
          </p:cNvSpPr>
          <p:nvPr>
            <p:ph type="dt" sz="half" idx="10"/>
          </p:nvPr>
        </p:nvSpPr>
        <p:spPr/>
        <p:txBody>
          <a:bodyPr/>
          <a:lstStyle/>
          <a:p>
            <a:fld id="{9A8D24E5-306A-4C7D-98AE-718115FA17D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IEEE Standards</a:t>
            </a:r>
            <a:endParaRPr kumimoji="0" lang="en-US" sz="28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2776601"/>
              </p:ext>
            </p:extLst>
          </p:nvPr>
        </p:nvGraphicFramePr>
        <p:xfrm>
          <a:off x="228600" y="1364506"/>
          <a:ext cx="8686800" cy="4731494"/>
        </p:xfrm>
        <a:graphic>
          <a:graphicData uri="http://schemas.openxmlformats.org/drawingml/2006/table">
            <a:tbl>
              <a:tblPr/>
              <a:tblGrid>
                <a:gridCol w="4343400">
                  <a:extLst>
                    <a:ext uri="{9D8B030D-6E8A-4147-A177-3AD203B41FA5}">
                      <a16:colId xmlns:a16="http://schemas.microsoft.com/office/drawing/2014/main" val="2123908193"/>
                    </a:ext>
                  </a:extLst>
                </a:gridCol>
                <a:gridCol w="4343400">
                  <a:extLst>
                    <a:ext uri="{9D8B030D-6E8A-4147-A177-3AD203B41FA5}">
                      <a16:colId xmlns:a16="http://schemas.microsoft.com/office/drawing/2014/main" val="2936427812"/>
                    </a:ext>
                  </a:extLst>
                </a:gridCol>
              </a:tblGrid>
              <a:tr h="287938">
                <a:tc>
                  <a:txBody>
                    <a:bodyPr/>
                    <a:lstStyle/>
                    <a:p>
                      <a:pPr algn="ctr"/>
                      <a:r>
                        <a:rPr lang="en-IN" sz="1600" b="1">
                          <a:effectLst/>
                        </a:rPr>
                        <a:t>IEEE standards in computer networks</a:t>
                      </a:r>
                      <a:endParaRPr lang="en-IN" sz="1600">
                        <a:effectLst/>
                      </a:endParaRP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IN" sz="1600" b="1">
                          <a:effectLst/>
                        </a:rPr>
                        <a:t>Description</a:t>
                      </a:r>
                      <a:endParaRPr lang="en-IN" sz="1600">
                        <a:effectLst/>
                      </a:endParaRP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2944525183"/>
                  </a:ext>
                </a:extLst>
              </a:tr>
              <a:tr h="548634">
                <a:tc>
                  <a:txBody>
                    <a:bodyPr/>
                    <a:lstStyle/>
                    <a:p>
                      <a:pPr algn="ctr"/>
                      <a:r>
                        <a:rPr lang="en-IN" sz="1600" dirty="0">
                          <a:effectLst/>
                        </a:rPr>
                        <a:t>IEEE 802</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a:effectLst/>
                        </a:rPr>
                        <a:t>It is used for the overview and architecture of LAN/MAN.</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32082526"/>
                  </a:ext>
                </a:extLst>
              </a:tr>
              <a:tr h="548634">
                <a:tc>
                  <a:txBody>
                    <a:bodyPr/>
                    <a:lstStyle/>
                    <a:p>
                      <a:pPr algn="ctr"/>
                      <a:r>
                        <a:rPr lang="en-IN" sz="1600" dirty="0">
                          <a:effectLst/>
                        </a:rPr>
                        <a:t>IEEE 802.1</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a:effectLst/>
                        </a:rPr>
                        <a:t>It is used for bridging and management of LAN/MAN.</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1849592078"/>
                  </a:ext>
                </a:extLst>
              </a:tr>
              <a:tr h="287938">
                <a:tc>
                  <a:txBody>
                    <a:bodyPr/>
                    <a:lstStyle/>
                    <a:p>
                      <a:pPr algn="ctr"/>
                      <a:r>
                        <a:rPr lang="en-IN" sz="1600" dirty="0">
                          <a:effectLst/>
                        </a:rPr>
                        <a:t>IEEE 802.1s</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a:effectLst/>
                        </a:rPr>
                        <a:t>It is used in multiple spanning trees.</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2845491524"/>
                  </a:ext>
                </a:extLst>
              </a:tr>
              <a:tr h="548634">
                <a:tc>
                  <a:txBody>
                    <a:bodyPr/>
                    <a:lstStyle/>
                    <a:p>
                      <a:pPr algn="ctr"/>
                      <a:r>
                        <a:rPr lang="en-IN" sz="1600">
                          <a:effectLst/>
                        </a:rPr>
                        <a:t>IEEE 802.1 w</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for rapid reconfiguration of spanning trees.</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737673474"/>
                  </a:ext>
                </a:extLst>
              </a:tr>
              <a:tr h="287938">
                <a:tc>
                  <a:txBody>
                    <a:bodyPr/>
                    <a:lstStyle/>
                    <a:p>
                      <a:pPr algn="ctr"/>
                      <a:r>
                        <a:rPr lang="en-IN" sz="1600">
                          <a:effectLst/>
                        </a:rPr>
                        <a:t>IEEE 802.1x</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for network access control of ports.</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3860587871"/>
                  </a:ext>
                </a:extLst>
              </a:tr>
              <a:tr h="287938">
                <a:tc>
                  <a:txBody>
                    <a:bodyPr/>
                    <a:lstStyle/>
                    <a:p>
                      <a:pPr algn="ctr"/>
                      <a:r>
                        <a:rPr lang="en-IN" sz="1600">
                          <a:effectLst/>
                        </a:rPr>
                        <a:t>IEEE 802.2</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a:effectLst/>
                        </a:rPr>
                        <a:t>It is used in Logical Link Control (LLC).</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623200563"/>
                  </a:ext>
                </a:extLst>
              </a:tr>
              <a:tr h="548634">
                <a:tc>
                  <a:txBody>
                    <a:bodyPr/>
                    <a:lstStyle/>
                    <a:p>
                      <a:pPr algn="ctr"/>
                      <a:r>
                        <a:rPr lang="en-IN" sz="1600">
                          <a:effectLst/>
                        </a:rPr>
                        <a:t>IEEE 802.3</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a:effectLst/>
                        </a:rPr>
                        <a:t>It is used in Ethernet (CSMA/CD access method).</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2964844131"/>
                  </a:ext>
                </a:extLst>
              </a:tr>
              <a:tr h="287938">
                <a:tc>
                  <a:txBody>
                    <a:bodyPr/>
                    <a:lstStyle/>
                    <a:p>
                      <a:pPr algn="ctr"/>
                      <a:r>
                        <a:rPr lang="en-IN" sz="1600">
                          <a:effectLst/>
                        </a:rPr>
                        <a:t>IEEE 802.3ae</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a:effectLst/>
                        </a:rPr>
                        <a:t>It is used for 10 Gigabit Ethernet.</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4258622850"/>
                  </a:ext>
                </a:extLst>
              </a:tr>
              <a:tr h="548634">
                <a:tc>
                  <a:txBody>
                    <a:bodyPr/>
                    <a:lstStyle/>
                    <a:p>
                      <a:pPr algn="ctr"/>
                      <a:r>
                        <a:rPr lang="en-IN" sz="1600">
                          <a:effectLst/>
                        </a:rPr>
                        <a:t>IEEE 802.4</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for token passing bus access methods and the physical layer specifications.</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789041642"/>
                  </a:ext>
                </a:extLst>
              </a:tr>
              <a:tr h="548634">
                <a:tc>
                  <a:txBody>
                    <a:bodyPr/>
                    <a:lstStyle/>
                    <a:p>
                      <a:pPr algn="ctr"/>
                      <a:r>
                        <a:rPr lang="en-IN" sz="1600">
                          <a:effectLst/>
                        </a:rPr>
                        <a:t>IEEE 802.5</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for token ring access methods and the physical layer specifications.</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2441733350"/>
                  </a:ext>
                </a:extLst>
              </a:tr>
            </a:tbl>
          </a:graphicData>
        </a:graphic>
      </p:graphicFrame>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07258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br>
              <a:rPr lang="en-US" altLang="en-US" sz="2200" dirty="0"/>
            </a:br>
            <a:endParaRPr lang="en-US" sz="2200" dirty="0"/>
          </a:p>
        </p:txBody>
      </p:sp>
      <p:sp>
        <p:nvSpPr>
          <p:cNvPr id="4" name="Date Placeholder 3"/>
          <p:cNvSpPr>
            <a:spLocks noGrp="1"/>
          </p:cNvSpPr>
          <p:nvPr>
            <p:ph type="dt" sz="half" idx="10"/>
          </p:nvPr>
        </p:nvSpPr>
        <p:spPr/>
        <p:txBody>
          <a:bodyPr/>
          <a:lstStyle/>
          <a:p>
            <a:fld id="{9A8D24E5-306A-4C7D-98AE-718115FA17D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a:t>IEEE Standards</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621592664"/>
              </p:ext>
            </p:extLst>
          </p:nvPr>
        </p:nvGraphicFramePr>
        <p:xfrm>
          <a:off x="381000" y="1003432"/>
          <a:ext cx="8229600" cy="5166648"/>
        </p:xfrm>
        <a:graphic>
          <a:graphicData uri="http://schemas.openxmlformats.org/drawingml/2006/table">
            <a:tbl>
              <a:tblPr/>
              <a:tblGrid>
                <a:gridCol w="4114800">
                  <a:extLst>
                    <a:ext uri="{9D8B030D-6E8A-4147-A177-3AD203B41FA5}">
                      <a16:colId xmlns:a16="http://schemas.microsoft.com/office/drawing/2014/main" val="2123908193"/>
                    </a:ext>
                  </a:extLst>
                </a:gridCol>
                <a:gridCol w="4114800">
                  <a:extLst>
                    <a:ext uri="{9D8B030D-6E8A-4147-A177-3AD203B41FA5}">
                      <a16:colId xmlns:a16="http://schemas.microsoft.com/office/drawing/2014/main" val="2936427812"/>
                    </a:ext>
                  </a:extLst>
                </a:gridCol>
              </a:tblGrid>
              <a:tr h="156068">
                <a:tc>
                  <a:txBody>
                    <a:bodyPr/>
                    <a:lstStyle/>
                    <a:p>
                      <a:pPr algn="ctr"/>
                      <a:r>
                        <a:rPr lang="en-IN" sz="1600" b="1" dirty="0">
                          <a:effectLst/>
                        </a:rPr>
                        <a:t>IEEE standards in computer networks</a:t>
                      </a:r>
                      <a:endParaRPr lang="en-IN" sz="1600" dirty="0">
                        <a:effectLst/>
                      </a:endParaRP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IN" sz="1600" b="1">
                          <a:effectLst/>
                        </a:rPr>
                        <a:t>Description</a:t>
                      </a:r>
                      <a:endParaRPr lang="en-IN" sz="1600">
                        <a:effectLst/>
                      </a:endParaRP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2944525183"/>
                  </a:ext>
                </a:extLst>
              </a:tr>
              <a:tr h="356726">
                <a:tc>
                  <a:txBody>
                    <a:bodyPr/>
                    <a:lstStyle/>
                    <a:p>
                      <a:pPr algn="ctr"/>
                      <a:r>
                        <a:rPr lang="en-IN" sz="1600" dirty="0">
                          <a:effectLst/>
                        </a:rPr>
                        <a:t>IEEE 802.6</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in distributed Queue Dual Bus (DQDB) access method and for the physical layer specifications (MAN).</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2506924744"/>
                  </a:ext>
                </a:extLst>
              </a:tr>
              <a:tr h="156068">
                <a:tc>
                  <a:txBody>
                    <a:bodyPr/>
                    <a:lstStyle/>
                    <a:p>
                      <a:pPr algn="ctr"/>
                      <a:r>
                        <a:rPr lang="en-IN" sz="1600" dirty="0">
                          <a:effectLst/>
                        </a:rPr>
                        <a:t>IEEE 802.7</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in broadband LAN.</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2238729336"/>
                  </a:ext>
                </a:extLst>
              </a:tr>
              <a:tr h="89182">
                <a:tc>
                  <a:txBody>
                    <a:bodyPr/>
                    <a:lstStyle/>
                    <a:p>
                      <a:pPr algn="ctr"/>
                      <a:r>
                        <a:rPr lang="en-IN" sz="1600" dirty="0">
                          <a:effectLst/>
                        </a:rPr>
                        <a:t>IEEE 802.8</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in </a:t>
                      </a:r>
                      <a:r>
                        <a:rPr lang="en-GB" sz="1600" dirty="0" err="1">
                          <a:effectLst/>
                        </a:rPr>
                        <a:t>fiber</a:t>
                      </a:r>
                      <a:r>
                        <a:rPr lang="en-GB" sz="1600" dirty="0">
                          <a:effectLst/>
                        </a:rPr>
                        <a:t> optics.</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287377828"/>
                  </a:ext>
                </a:extLst>
              </a:tr>
              <a:tr h="156068">
                <a:tc>
                  <a:txBody>
                    <a:bodyPr/>
                    <a:lstStyle/>
                    <a:p>
                      <a:pPr algn="ctr"/>
                      <a:r>
                        <a:rPr lang="en-IN" sz="1600" dirty="0">
                          <a:effectLst/>
                        </a:rPr>
                        <a:t>IEEE 802.9</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in isochronous LANs.</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137922653"/>
                  </a:ext>
                </a:extLst>
              </a:tr>
              <a:tr h="156068">
                <a:tc>
                  <a:txBody>
                    <a:bodyPr/>
                    <a:lstStyle/>
                    <a:p>
                      <a:pPr algn="ctr"/>
                      <a:r>
                        <a:rPr lang="en-IN" sz="1600" dirty="0">
                          <a:effectLst/>
                        </a:rPr>
                        <a:t>IEEE 802.10</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in interoperable LAN/MAN security.</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3717789283"/>
                  </a:ext>
                </a:extLst>
              </a:tr>
              <a:tr h="222954">
                <a:tc>
                  <a:txBody>
                    <a:bodyPr/>
                    <a:lstStyle/>
                    <a:p>
                      <a:pPr algn="ctr"/>
                      <a:r>
                        <a:rPr lang="en-IN" sz="1600" dirty="0">
                          <a:effectLst/>
                        </a:rPr>
                        <a:t>IEEE 802.11</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in wireless LAN, MAC, and Physical layer specifications.</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1623181204"/>
                  </a:ext>
                </a:extLst>
              </a:tr>
              <a:tr h="289840">
                <a:tc>
                  <a:txBody>
                    <a:bodyPr/>
                    <a:lstStyle/>
                    <a:p>
                      <a:pPr algn="ctr"/>
                      <a:r>
                        <a:rPr lang="en-IN" sz="1600" dirty="0">
                          <a:effectLst/>
                        </a:rPr>
                        <a:t>IEEE 802.12</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in the demand-priority access method, in the physical layer, and in repeater specifications.</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3554753359"/>
                  </a:ext>
                </a:extLst>
              </a:tr>
              <a:tr h="89182">
                <a:tc>
                  <a:txBody>
                    <a:bodyPr/>
                    <a:lstStyle/>
                    <a:p>
                      <a:pPr algn="ctr"/>
                      <a:r>
                        <a:rPr lang="en-IN" sz="1600">
                          <a:effectLst/>
                        </a:rPr>
                        <a:t>IEEE 802.13</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IN" sz="1600" dirty="0">
                          <a:effectLst/>
                        </a:rPr>
                        <a:t>It is not used.</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3973105114"/>
                  </a:ext>
                </a:extLst>
              </a:tr>
              <a:tr h="156068">
                <a:tc>
                  <a:txBody>
                    <a:bodyPr/>
                    <a:lstStyle/>
                    <a:p>
                      <a:pPr algn="ctr"/>
                      <a:r>
                        <a:rPr lang="en-IN" sz="1600">
                          <a:effectLst/>
                        </a:rPr>
                        <a:t>IEEE 802.14</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in cable modems (not used now).</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3842829167"/>
                  </a:ext>
                </a:extLst>
              </a:tr>
              <a:tr h="222954">
                <a:tc>
                  <a:txBody>
                    <a:bodyPr/>
                    <a:lstStyle/>
                    <a:p>
                      <a:pPr algn="ctr"/>
                      <a:r>
                        <a:rPr lang="en-IN" sz="1600">
                          <a:effectLst/>
                        </a:rPr>
                        <a:t>IEEE 802.15</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in WPAN (Wireless Personal Area Network).</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1511916518"/>
                  </a:ext>
                </a:extLst>
              </a:tr>
              <a:tr h="222954">
                <a:tc>
                  <a:txBody>
                    <a:bodyPr/>
                    <a:lstStyle/>
                    <a:p>
                      <a:pPr algn="ctr"/>
                      <a:r>
                        <a:rPr lang="en-IN" sz="1600">
                          <a:effectLst/>
                        </a:rPr>
                        <a:t>IEEE 802.16</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in Wireless MAN (Wireless Metropolitan Area Network).</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3677672967"/>
                  </a:ext>
                </a:extLst>
              </a:tr>
              <a:tr h="156068">
                <a:tc>
                  <a:txBody>
                    <a:bodyPr/>
                    <a:lstStyle/>
                    <a:p>
                      <a:pPr algn="ctr"/>
                      <a:r>
                        <a:rPr lang="en-IN" sz="1600">
                          <a:effectLst/>
                        </a:rPr>
                        <a:t>IEEE 802.17</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tc>
                  <a:txBody>
                    <a:bodyPr/>
                    <a:lstStyle/>
                    <a:p>
                      <a:pPr algn="ctr"/>
                      <a:r>
                        <a:rPr lang="en-GB" sz="1600" dirty="0">
                          <a:effectLst/>
                        </a:rPr>
                        <a:t>It is used in RPR access (Resilient Packet Ring).</a:t>
                      </a:r>
                    </a:p>
                  </a:txBody>
                  <a:tcPr marL="22295" marR="22295" marT="11148" marB="11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BFC"/>
                    </a:solidFill>
                  </a:tcPr>
                </a:tc>
                <a:extLst>
                  <a:ext uri="{0D108BD9-81ED-4DB2-BD59-A6C34878D82A}">
                    <a16:rowId xmlns:a16="http://schemas.microsoft.com/office/drawing/2014/main" val="4116375291"/>
                  </a:ext>
                </a:extLst>
              </a:tr>
            </a:tbl>
          </a:graphicData>
        </a:graphic>
      </p:graphicFrame>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8474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514350" lvl="0" indent="-514350">
              <a:buFont typeface="+mj-lt"/>
              <a:buAutoNum type="arabicPeriod"/>
            </a:pPr>
            <a:r>
              <a:rPr lang="en-US" sz="2200" dirty="0"/>
              <a:t>A communication between a computer and a keyboard depicts</a:t>
            </a:r>
          </a:p>
          <a:p>
            <a:pPr marL="914400" lvl="1" indent="-514350">
              <a:buFont typeface="+mj-lt"/>
              <a:buAutoNum type="alphaLcParenR"/>
            </a:pPr>
            <a:r>
              <a:rPr lang="en-US" sz="2200" dirty="0"/>
              <a:t>full duplex transmission</a:t>
            </a:r>
          </a:p>
          <a:p>
            <a:pPr marL="914400" lvl="1" indent="-514350">
              <a:buFont typeface="+mj-lt"/>
              <a:buAutoNum type="alphaLcParenR"/>
            </a:pPr>
            <a:r>
              <a:rPr lang="en-US" sz="2200" dirty="0"/>
              <a:t>half duplex transmission</a:t>
            </a:r>
          </a:p>
          <a:p>
            <a:pPr marL="914400" lvl="1" indent="-514350">
              <a:buFont typeface="+mj-lt"/>
              <a:buAutoNum type="alphaLcParenR"/>
            </a:pPr>
            <a:r>
              <a:rPr lang="en-US" sz="2200" dirty="0"/>
              <a:t>simplex transmission</a:t>
            </a:r>
          </a:p>
          <a:p>
            <a:pPr marL="914400" lvl="1" indent="-514350">
              <a:buFont typeface="+mj-lt"/>
              <a:buAutoNum type="alphaLcParenR"/>
            </a:pPr>
            <a:r>
              <a:rPr lang="en-US" sz="2200" dirty="0"/>
              <a:t>Both A and B</a:t>
            </a:r>
          </a:p>
          <a:p>
            <a:pPr marL="514350" lvl="0" indent="-514350">
              <a:buFont typeface="+mj-lt"/>
              <a:buAutoNum type="arabicPeriod"/>
            </a:pPr>
            <a:r>
              <a:rPr lang="en-US" sz="2200" dirty="0"/>
              <a:t>_________ model is a protocol based model</a:t>
            </a:r>
          </a:p>
          <a:p>
            <a:pPr marL="914400" lvl="1" indent="-514350">
              <a:buFont typeface="+mj-lt"/>
              <a:buAutoNum type="alphaLcParenR"/>
            </a:pPr>
            <a:r>
              <a:rPr lang="en-US" sz="2200" dirty="0"/>
              <a:t>OSI</a:t>
            </a:r>
          </a:p>
          <a:p>
            <a:pPr marL="914400" lvl="1" indent="-514350">
              <a:buFont typeface="+mj-lt"/>
              <a:buAutoNum type="alphaLcParenR"/>
            </a:pPr>
            <a:r>
              <a:rPr lang="en-US" sz="2200" dirty="0"/>
              <a:t>IEEE</a:t>
            </a:r>
          </a:p>
          <a:p>
            <a:pPr marL="914400" lvl="1" indent="-514350">
              <a:buFont typeface="+mj-lt"/>
              <a:buAutoNum type="alphaLcParenR"/>
            </a:pPr>
            <a:r>
              <a:rPr lang="en-US" sz="2200" dirty="0"/>
              <a:t>TCP/IP</a:t>
            </a:r>
          </a:p>
          <a:p>
            <a:pPr marL="914400" lvl="1" indent="-514350">
              <a:buFont typeface="+mj-lt"/>
              <a:buAutoNum type="alphaLcParenR"/>
            </a:pPr>
            <a:r>
              <a:rPr lang="en-US" sz="2200" dirty="0"/>
              <a:t>All of the above</a:t>
            </a:r>
          </a:p>
        </p:txBody>
      </p:sp>
      <p:sp>
        <p:nvSpPr>
          <p:cNvPr id="4" name="Date Placeholder 3"/>
          <p:cNvSpPr>
            <a:spLocks noGrp="1"/>
          </p:cNvSpPr>
          <p:nvPr>
            <p:ph type="dt" sz="half" idx="10"/>
          </p:nvPr>
        </p:nvSpPr>
        <p:spPr/>
        <p:txBody>
          <a:bodyPr/>
          <a:lstStyle/>
          <a:p>
            <a:fld id="{4E52ABA0-B18D-4D58-9B8F-1D85CB1C2793}"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514350" lvl="0" indent="-514350">
              <a:buFont typeface="+mj-lt"/>
              <a:buAutoNum type="arabicPeriod" startAt="3"/>
            </a:pPr>
            <a:r>
              <a:rPr lang="en-US" sz="2200" dirty="0"/>
              <a:t>Computer Network can be defined as </a:t>
            </a:r>
          </a:p>
          <a:p>
            <a:pPr marL="914400" lvl="1" indent="-514350">
              <a:buFont typeface="+mj-lt"/>
              <a:buAutoNum type="alphaLcParenR"/>
            </a:pPr>
            <a:r>
              <a:rPr lang="en-US" sz="2200" dirty="0"/>
              <a:t>Multiple devices interconnected with a communication channel</a:t>
            </a:r>
          </a:p>
          <a:p>
            <a:pPr marL="914400" lvl="1" indent="-514350">
              <a:buFont typeface="+mj-lt"/>
              <a:buAutoNum type="alphaLcParenR"/>
            </a:pPr>
            <a:r>
              <a:rPr lang="en-US" sz="2200" dirty="0"/>
              <a:t>Collection of hardware components and computers</a:t>
            </a:r>
          </a:p>
          <a:p>
            <a:pPr marL="914400" lvl="1" indent="-514350">
              <a:buFont typeface="+mj-lt"/>
              <a:buAutoNum type="alphaLcParenR"/>
            </a:pPr>
            <a:r>
              <a:rPr lang="en-US" sz="2200" dirty="0"/>
              <a:t>Sharing of resources and information</a:t>
            </a:r>
          </a:p>
          <a:p>
            <a:pPr marL="914400" lvl="1" indent="-514350">
              <a:buFont typeface="+mj-lt"/>
              <a:buAutoNum type="alphaLcParenR"/>
            </a:pPr>
            <a:r>
              <a:rPr lang="en-US" sz="2200" dirty="0"/>
              <a:t>All of the above</a:t>
            </a:r>
          </a:p>
          <a:p>
            <a:pPr marL="514350" lvl="0" indent="-514350">
              <a:buFont typeface="+mj-lt"/>
              <a:buAutoNum type="arabicPeriod" startAt="3"/>
            </a:pPr>
            <a:r>
              <a:rPr lang="en-US" sz="2200" dirty="0"/>
              <a:t>The information to be communicated in the data communication system is the</a:t>
            </a:r>
          </a:p>
          <a:p>
            <a:pPr marL="914400" lvl="1" indent="-514350">
              <a:buFont typeface="+mj-lt"/>
              <a:buAutoNum type="alphaLcParenR"/>
            </a:pPr>
            <a:r>
              <a:rPr lang="en-US" sz="2200" dirty="0"/>
              <a:t>Message</a:t>
            </a:r>
          </a:p>
          <a:p>
            <a:pPr marL="914400" lvl="1" indent="-514350">
              <a:buFont typeface="+mj-lt"/>
              <a:buAutoNum type="alphaLcParenR"/>
            </a:pPr>
            <a:r>
              <a:rPr lang="en-US" sz="2200" dirty="0"/>
              <a:t>Medium</a:t>
            </a:r>
          </a:p>
          <a:p>
            <a:pPr marL="914400" lvl="1" indent="-514350">
              <a:buFont typeface="+mj-lt"/>
              <a:buAutoNum type="alphaLcParenR"/>
            </a:pPr>
            <a:r>
              <a:rPr lang="en-US" sz="2200" dirty="0"/>
              <a:t>Protocol</a:t>
            </a:r>
          </a:p>
          <a:p>
            <a:pPr marL="914400" lvl="1" indent="-514350">
              <a:buFont typeface="+mj-lt"/>
              <a:buAutoNum type="alphaLcParenR"/>
            </a:pPr>
            <a:r>
              <a:rPr lang="en-US" sz="2200" dirty="0"/>
              <a:t>Transmission</a:t>
            </a:r>
          </a:p>
        </p:txBody>
      </p:sp>
      <p:sp>
        <p:nvSpPr>
          <p:cNvPr id="4" name="Date Placeholder 3"/>
          <p:cNvSpPr>
            <a:spLocks noGrp="1"/>
          </p:cNvSpPr>
          <p:nvPr>
            <p:ph type="dt" sz="half" idx="10"/>
          </p:nvPr>
        </p:nvSpPr>
        <p:spPr/>
        <p:txBody>
          <a:bodyPr/>
          <a:lstStyle/>
          <a:p>
            <a:fld id="{C2FC0AA0-8639-4830-85C5-E2DDE3612BA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230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1"/>
          </p:nvPr>
        </p:nvSpPr>
        <p:spPr>
          <a:xfrm>
            <a:off x="-304800" y="6356350"/>
            <a:ext cx="2895600" cy="365125"/>
          </a:xfrm>
          <a:noFill/>
        </p:spPr>
        <p:txBody>
          <a:bodyPr/>
          <a:lstStyle/>
          <a:p>
            <a:pPr>
              <a:buFont typeface="Arial" pitchFamily="34" charset="0"/>
              <a:buNone/>
            </a:pPr>
            <a:fld id="{62AEE6DC-D9EB-4E5C-BBEA-5EBF65376427}" type="datetime1">
              <a:rPr lang="en-US" smtClean="0"/>
              <a:t>12/26/2024</a:t>
            </a:fld>
            <a:endParaRPr lang="en-US" dirty="0"/>
          </a:p>
        </p:txBody>
      </p:sp>
      <p:sp>
        <p:nvSpPr>
          <p:cNvPr id="18435" name="Footer Placeholder 4"/>
          <p:cNvSpPr>
            <a:spLocks noGrp="1"/>
          </p:cNvSpPr>
          <p:nvPr>
            <p:ph type="ftr" sz="quarter" idx="12"/>
          </p:nvPr>
        </p:nvSpPr>
        <p:spPr>
          <a:xfrm>
            <a:off x="3352800" y="6340475"/>
            <a:ext cx="4724400" cy="365125"/>
          </a:xfrm>
          <a:noFill/>
        </p:spPr>
        <p:txBody>
          <a:bodyPr/>
          <a:lstStyle/>
          <a:p>
            <a:pPr algn="l">
              <a:buFont typeface="Arial" pitchFamily="34" charset="0"/>
              <a:buNone/>
            </a:pPr>
            <a:r>
              <a:rPr lang="en-US"/>
              <a:t>ACSE0602                  CN               Unit 1</a:t>
            </a:r>
            <a:endParaRPr lang="en-US" dirty="0"/>
          </a:p>
        </p:txBody>
      </p:sp>
      <p:sp>
        <p:nvSpPr>
          <p:cNvPr id="18436" name="Slide Number Placeholder 5"/>
          <p:cNvSpPr>
            <a:spLocks noGrp="1"/>
          </p:cNvSpPr>
          <p:nvPr>
            <p:ph type="sldNum" sz="quarter" idx="4294967295"/>
          </p:nvPr>
        </p:nvSpPr>
        <p:spPr>
          <a:xfrm>
            <a:off x="7010400" y="6324600"/>
            <a:ext cx="2895600" cy="365125"/>
          </a:xfrm>
          <a:prstGeom prst="rect">
            <a:avLst/>
          </a:prstGeom>
          <a:noFill/>
        </p:spPr>
        <p:txBody>
          <a:bodyPr/>
          <a:lstStyle/>
          <a:p>
            <a:pPr algn="ctr">
              <a:buSzPts val="1400"/>
              <a:buFont typeface="Arial" pitchFamily="34" charset="0"/>
              <a:buNone/>
            </a:pPr>
            <a:fld id="{6F692E7C-C16B-49AB-A058-F00558280870}" type="slidenum">
              <a:rPr lang="en-US" smtClean="0"/>
              <a:pPr algn="ctr">
                <a:buSzPts val="1400"/>
                <a:buFont typeface="Arial" pitchFamily="34" charset="0"/>
                <a:buNone/>
              </a:pPr>
              <a:t>13</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800" dirty="0"/>
              <a:t>Program Educational Objectives </a:t>
            </a:r>
          </a:p>
        </p:txBody>
      </p:sp>
      <p:sp>
        <p:nvSpPr>
          <p:cNvPr id="9" name="Content Placeholder 8"/>
          <p:cNvSpPr txBox="1">
            <a:spLocks noGrp="1"/>
          </p:cNvSpPr>
          <p:nvPr>
            <p:ph idx="1"/>
          </p:nvPr>
        </p:nvSpPr>
        <p:spPr>
          <a:xfrm>
            <a:off x="457200" y="1143000"/>
            <a:ext cx="8229600" cy="4983163"/>
          </a:xfrm>
        </p:spPr>
        <p:txBody>
          <a:bodyPr>
            <a:normAutofit/>
          </a:bodyPr>
          <a:lstStyle/>
          <a:p>
            <a:pPr algn="just">
              <a:spcBef>
                <a:spcPts val="363"/>
              </a:spcBef>
              <a:spcAft>
                <a:spcPct val="0"/>
              </a:spcAft>
              <a:buClr>
                <a:srgbClr val="000000"/>
              </a:buClr>
            </a:pPr>
            <a:r>
              <a:rPr lang="en-US" sz="2000" b="1" dirty="0">
                <a:cs typeface="Arial" pitchFamily="34" charset="0"/>
              </a:rPr>
              <a:t>PEO1: </a:t>
            </a:r>
            <a:r>
              <a:rPr lang="en-US" sz="2000" dirty="0">
                <a:cs typeface="Arial" pitchFamily="34" charset="0"/>
              </a:rPr>
              <a:t>able to apply sound knowledge in the field of information technology to fulfill the needs of IT industry.</a:t>
            </a:r>
          </a:p>
          <a:p>
            <a:pPr algn="just">
              <a:spcBef>
                <a:spcPts val="363"/>
              </a:spcBef>
              <a:spcAft>
                <a:spcPct val="0"/>
              </a:spcAft>
              <a:buClr>
                <a:srgbClr val="000000"/>
              </a:buClr>
              <a:buFont typeface="Arial" pitchFamily="34" charset="0"/>
              <a:buNone/>
            </a:pPr>
            <a:endParaRPr lang="en-IN" sz="2000" dirty="0">
              <a:cs typeface="Arial" pitchFamily="34" charset="0"/>
            </a:endParaRPr>
          </a:p>
          <a:p>
            <a:pPr algn="just">
              <a:spcBef>
                <a:spcPts val="363"/>
              </a:spcBef>
              <a:spcAft>
                <a:spcPct val="0"/>
              </a:spcAft>
              <a:buClr>
                <a:srgbClr val="000000"/>
              </a:buClr>
            </a:pPr>
            <a:r>
              <a:rPr lang="en-US" sz="2000" b="1" dirty="0">
                <a:cs typeface="Arial" pitchFamily="34" charset="0"/>
              </a:rPr>
              <a:t>PEO2: </a:t>
            </a:r>
            <a:r>
              <a:rPr lang="en-US" sz="2000" dirty="0">
                <a:cs typeface="Arial" pitchFamily="34" charset="0"/>
              </a:rPr>
              <a:t>able to design innovative and interdisciplinary systems through latest digital      technologies.</a:t>
            </a:r>
          </a:p>
          <a:p>
            <a:pPr algn="just">
              <a:spcBef>
                <a:spcPts val="363"/>
              </a:spcBef>
              <a:spcAft>
                <a:spcPct val="0"/>
              </a:spcAft>
              <a:buClr>
                <a:srgbClr val="000000"/>
              </a:buClr>
              <a:buFont typeface="Arial" pitchFamily="34" charset="0"/>
              <a:buNone/>
            </a:pPr>
            <a:endParaRPr lang="en-IN" sz="2000" dirty="0">
              <a:cs typeface="Arial" pitchFamily="34" charset="0"/>
            </a:endParaRPr>
          </a:p>
          <a:p>
            <a:pPr algn="just">
              <a:spcBef>
                <a:spcPts val="363"/>
              </a:spcBef>
              <a:spcAft>
                <a:spcPct val="0"/>
              </a:spcAft>
              <a:buClr>
                <a:srgbClr val="000000"/>
              </a:buClr>
            </a:pPr>
            <a:r>
              <a:rPr lang="en-US" sz="2000" b="1" dirty="0">
                <a:cs typeface="Arial" pitchFamily="34" charset="0"/>
              </a:rPr>
              <a:t>PEO3: </a:t>
            </a:r>
            <a:r>
              <a:rPr lang="en-US" sz="2000" dirty="0">
                <a:cs typeface="Arial" pitchFamily="34" charset="0"/>
              </a:rPr>
              <a:t>able to inculcate professional and social ethics, team work and leadership for serving the society.</a:t>
            </a:r>
          </a:p>
          <a:p>
            <a:pPr algn="just">
              <a:spcBef>
                <a:spcPts val="363"/>
              </a:spcBef>
              <a:spcAft>
                <a:spcPct val="0"/>
              </a:spcAft>
              <a:buClr>
                <a:srgbClr val="000000"/>
              </a:buClr>
            </a:pPr>
            <a:endParaRPr lang="en-IN" sz="2000" dirty="0">
              <a:cs typeface="Arial" pitchFamily="34" charset="0"/>
            </a:endParaRPr>
          </a:p>
          <a:p>
            <a:pPr algn="just">
              <a:spcBef>
                <a:spcPts val="363"/>
              </a:spcBef>
              <a:spcAft>
                <a:spcPct val="0"/>
              </a:spcAft>
              <a:buClr>
                <a:srgbClr val="000000"/>
              </a:buClr>
            </a:pPr>
            <a:r>
              <a:rPr lang="en-US" sz="2000" b="1" dirty="0">
                <a:cs typeface="Arial" pitchFamily="34" charset="0"/>
              </a:rPr>
              <a:t>PEO4:</a:t>
            </a:r>
            <a:r>
              <a:rPr lang="en-US" sz="2000" dirty="0">
                <a:cs typeface="Arial" pitchFamily="34" charset="0"/>
              </a:rPr>
              <a:t> able to inculcate lifelong learning in the field of computing for successful career in organizations and R&amp;D sectors.</a:t>
            </a:r>
            <a:endParaRPr lang="en-IN" sz="2000" dirty="0">
              <a:cs typeface="Arial" pitchFamily="34" charset="0"/>
            </a:endParaRPr>
          </a:p>
        </p:txBody>
      </p:sp>
      <p:pic>
        <p:nvPicPr>
          <p:cNvPr id="8"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2" end="2"/>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4" end="4"/>
                                            </p:txEl>
                                          </p:spTgt>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9">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514350" lvl="0" indent="-514350">
              <a:buFont typeface="+mj-lt"/>
              <a:buAutoNum type="arabicPeriod" startAt="5"/>
            </a:pPr>
            <a:r>
              <a:rPr lang="en-US" sz="2200" dirty="0"/>
              <a:t>The Full form of ANSI is</a:t>
            </a:r>
          </a:p>
          <a:p>
            <a:pPr marL="914400" lvl="1" indent="-514350">
              <a:buFont typeface="+mj-lt"/>
              <a:buAutoNum type="alphaLcParenR"/>
            </a:pPr>
            <a:r>
              <a:rPr lang="en-US" sz="2200" dirty="0"/>
              <a:t>American Notation for standard international</a:t>
            </a:r>
          </a:p>
          <a:p>
            <a:pPr marL="914400" lvl="1" indent="-514350">
              <a:buFont typeface="+mj-lt"/>
              <a:buAutoNum type="alphaLcParenR"/>
            </a:pPr>
            <a:r>
              <a:rPr lang="en-US" sz="2200" dirty="0"/>
              <a:t>American national standardization Institute</a:t>
            </a:r>
          </a:p>
          <a:p>
            <a:pPr marL="914400" lvl="1" indent="-514350">
              <a:buFont typeface="+mj-lt"/>
              <a:buAutoNum type="alphaLcParenR"/>
            </a:pPr>
            <a:r>
              <a:rPr lang="en-US" sz="2200" dirty="0"/>
              <a:t>American notion standards Institute</a:t>
            </a:r>
          </a:p>
          <a:p>
            <a:pPr marL="914400" lvl="1" indent="-514350">
              <a:buFont typeface="+mj-lt"/>
              <a:buAutoNum type="alphaLcParenR"/>
            </a:pPr>
            <a:r>
              <a:rPr lang="en-US" sz="2200" dirty="0"/>
              <a:t>American national Standards Institute</a:t>
            </a:r>
          </a:p>
          <a:p>
            <a:pPr marL="514350" lvl="0" indent="-514350">
              <a:buFont typeface="+mj-lt"/>
              <a:buAutoNum type="arabicPeriod" startAt="5"/>
            </a:pPr>
            <a:r>
              <a:rPr lang="en-US" sz="2200" dirty="0"/>
              <a:t>The oldest and the still most commonly used transmission media is </a:t>
            </a:r>
          </a:p>
          <a:p>
            <a:pPr marL="914400" lvl="1" indent="-514350">
              <a:buFont typeface="+mj-lt"/>
              <a:buAutoNum type="alphaLcParenR"/>
            </a:pPr>
            <a:r>
              <a:rPr lang="en-US" sz="2200" dirty="0"/>
              <a:t>Twisted pair cable</a:t>
            </a:r>
          </a:p>
          <a:p>
            <a:pPr marL="914400" lvl="1" indent="-514350">
              <a:buFont typeface="+mj-lt"/>
              <a:buAutoNum type="alphaLcParenR"/>
            </a:pPr>
            <a:r>
              <a:rPr lang="en-US" sz="2200" dirty="0"/>
              <a:t>Coaxial cable</a:t>
            </a:r>
          </a:p>
          <a:p>
            <a:pPr marL="914400" lvl="1" indent="-514350">
              <a:buFont typeface="+mj-lt"/>
              <a:buAutoNum type="alphaLcParenR"/>
            </a:pPr>
            <a:r>
              <a:rPr lang="en-US" sz="2200" dirty="0"/>
              <a:t>Fiber optic</a:t>
            </a:r>
          </a:p>
          <a:p>
            <a:pPr marL="914400" lvl="1" indent="-514350">
              <a:buFont typeface="+mj-lt"/>
              <a:buAutoNum type="alphaLcParenR"/>
            </a:pPr>
            <a:r>
              <a:rPr lang="en-US" sz="2200" dirty="0" err="1"/>
              <a:t>WiFi</a:t>
            </a:r>
            <a:endParaRPr lang="en-US" sz="2200" dirty="0"/>
          </a:p>
        </p:txBody>
      </p:sp>
      <p:sp>
        <p:nvSpPr>
          <p:cNvPr id="4" name="Date Placeholder 3"/>
          <p:cNvSpPr>
            <a:spLocks noGrp="1"/>
          </p:cNvSpPr>
          <p:nvPr>
            <p:ph type="dt" sz="half" idx="10"/>
          </p:nvPr>
        </p:nvSpPr>
        <p:spPr/>
        <p:txBody>
          <a:bodyPr/>
          <a:lstStyle/>
          <a:p>
            <a:fld id="{91959630-000E-48B9-ABF1-C5C7302210F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22604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514350" lvl="0" indent="-514350">
              <a:buFont typeface="+mj-lt"/>
              <a:buAutoNum type="arabicPeriod" startAt="7"/>
            </a:pPr>
            <a:r>
              <a:rPr lang="en-US" sz="2200" dirty="0"/>
              <a:t>The example of guided media is </a:t>
            </a:r>
          </a:p>
          <a:p>
            <a:pPr marL="914400" lvl="1" indent="-514350">
              <a:buFont typeface="+mj-lt"/>
              <a:buAutoNum type="alphaLcParenR"/>
            </a:pPr>
            <a:r>
              <a:rPr lang="en-US" sz="2200" dirty="0"/>
              <a:t>Twisted pair cable</a:t>
            </a:r>
          </a:p>
          <a:p>
            <a:pPr marL="914400" lvl="1" indent="-514350">
              <a:buFont typeface="+mj-lt"/>
              <a:buAutoNum type="alphaLcParenR"/>
            </a:pPr>
            <a:r>
              <a:rPr lang="en-US" sz="2200" dirty="0"/>
              <a:t>Coaxial cable</a:t>
            </a:r>
          </a:p>
          <a:p>
            <a:pPr marL="914400" lvl="1" indent="-514350">
              <a:buFont typeface="+mj-lt"/>
              <a:buAutoNum type="alphaLcParenR"/>
            </a:pPr>
            <a:r>
              <a:rPr lang="en-US" sz="2200" dirty="0"/>
              <a:t>Fiber optic cable</a:t>
            </a:r>
          </a:p>
          <a:p>
            <a:pPr marL="914400" lvl="1" indent="-514350">
              <a:buFont typeface="+mj-lt"/>
              <a:buAutoNum type="alphaLcParenR"/>
            </a:pPr>
            <a:r>
              <a:rPr lang="en-US" sz="2200" dirty="0"/>
              <a:t>All of the above</a:t>
            </a:r>
          </a:p>
          <a:p>
            <a:pPr marL="514350" lvl="0" indent="-514350">
              <a:buFont typeface="+mj-lt"/>
              <a:buAutoNum type="arabicPeriod" startAt="7"/>
            </a:pPr>
            <a:r>
              <a:rPr lang="en-US" sz="2200" dirty="0"/>
              <a:t>Effectiveness of a data communication depends on</a:t>
            </a:r>
          </a:p>
          <a:p>
            <a:pPr marL="914400" lvl="1" indent="-514350">
              <a:buFont typeface="+mj-lt"/>
              <a:buAutoNum type="alphaLcParenR"/>
            </a:pPr>
            <a:r>
              <a:rPr lang="en-US" sz="2200" dirty="0"/>
              <a:t>Timeliness</a:t>
            </a:r>
          </a:p>
          <a:p>
            <a:pPr marL="914400" lvl="1" indent="-514350">
              <a:buFont typeface="+mj-lt"/>
              <a:buAutoNum type="alphaLcParenR"/>
            </a:pPr>
            <a:r>
              <a:rPr lang="en-US" sz="2200" dirty="0"/>
              <a:t>Delivery</a:t>
            </a:r>
          </a:p>
          <a:p>
            <a:pPr marL="914400" lvl="1" indent="-514350">
              <a:buFont typeface="+mj-lt"/>
              <a:buAutoNum type="alphaLcParenR"/>
            </a:pPr>
            <a:r>
              <a:rPr lang="en-US" sz="2200" dirty="0"/>
              <a:t>Accuracy</a:t>
            </a:r>
          </a:p>
          <a:p>
            <a:pPr marL="914400" lvl="1" indent="-514350">
              <a:buFont typeface="+mj-lt"/>
              <a:buAutoNum type="alphaLcParenR"/>
            </a:pPr>
            <a:r>
              <a:rPr lang="en-US" sz="2200" dirty="0"/>
              <a:t>All of the above </a:t>
            </a:r>
          </a:p>
        </p:txBody>
      </p:sp>
      <p:sp>
        <p:nvSpPr>
          <p:cNvPr id="4" name="Date Placeholder 3"/>
          <p:cNvSpPr>
            <a:spLocks noGrp="1"/>
          </p:cNvSpPr>
          <p:nvPr>
            <p:ph type="dt" sz="half" idx="10"/>
          </p:nvPr>
        </p:nvSpPr>
        <p:spPr/>
        <p:txBody>
          <a:bodyPr/>
          <a:lstStyle/>
          <a:p>
            <a:fld id="{CDEE1CD8-A583-4F79-BF2D-4C30295895D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17708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lnSpcReduction="10000"/>
          </a:bodyPr>
          <a:lstStyle/>
          <a:p>
            <a:r>
              <a:rPr lang="en-US" altLang="en-US" sz="2200" dirty="0"/>
              <a:t>___________ are used for unicast communication such as cellular telephones, satellite networks</a:t>
            </a:r>
          </a:p>
          <a:p>
            <a:pPr marL="342900" lvl="1" indent="-342900">
              <a:buFont typeface="Arial" pitchFamily="34" charset="0"/>
              <a:buChar char="•"/>
            </a:pPr>
            <a:r>
              <a:rPr lang="en-US" sz="2200" dirty="0"/>
              <a:t>One long cable acts as a backbone to link all the devices in a _____Topology</a:t>
            </a:r>
          </a:p>
          <a:p>
            <a:r>
              <a:rPr lang="en-US" sz="2200" dirty="0"/>
              <a:t>A computer network is an interconnection of two or more computers that are able to _____ _______</a:t>
            </a:r>
          </a:p>
          <a:p>
            <a:r>
              <a:rPr lang="en-US" sz="2200" dirty="0"/>
              <a:t>_______ _______ is a physical path by which message transmits </a:t>
            </a:r>
          </a:p>
          <a:p>
            <a:r>
              <a:rPr lang="en-US" sz="2200" dirty="0"/>
              <a:t>_______a set of rules that govern data communications</a:t>
            </a:r>
          </a:p>
          <a:p>
            <a:pPr marL="342900" lvl="1" indent="-342900">
              <a:buFont typeface="Arial" pitchFamily="34" charset="0"/>
              <a:buChar char="•"/>
            </a:pPr>
            <a:r>
              <a:rPr lang="en-US" sz="2400" dirty="0"/>
              <a:t>the number of physical links in a fully connected mesh network with n nodes = ______</a:t>
            </a:r>
          </a:p>
          <a:p>
            <a:r>
              <a:rPr lang="en-US" altLang="en-US" sz="2200" dirty="0"/>
              <a:t>The devices are connected through a _____ in star topology</a:t>
            </a:r>
          </a:p>
          <a:p>
            <a:r>
              <a:rPr lang="en-US" sz="2200" dirty="0"/>
              <a:t>LANs are distinguished from other types of networks by their ______ and </a:t>
            </a:r>
            <a:r>
              <a:rPr lang="en-US" sz="2400" dirty="0"/>
              <a:t>_________</a:t>
            </a:r>
            <a:br>
              <a:rPr lang="en-US" altLang="en-US" sz="2200" dirty="0"/>
            </a:br>
            <a:endParaRPr lang="en-US" sz="2200" dirty="0"/>
          </a:p>
        </p:txBody>
      </p:sp>
      <p:sp>
        <p:nvSpPr>
          <p:cNvPr id="4" name="Date Placeholder 3"/>
          <p:cNvSpPr>
            <a:spLocks noGrp="1"/>
          </p:cNvSpPr>
          <p:nvPr>
            <p:ph type="dt" sz="half" idx="10"/>
          </p:nvPr>
        </p:nvSpPr>
        <p:spPr/>
        <p:txBody>
          <a:bodyPr/>
          <a:lstStyle/>
          <a:p>
            <a:fld id="{9A8D24E5-306A-4C7D-98AE-718115FA17D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a:t>Glossary</a:t>
            </a:r>
            <a:endParaRPr kumimoji="0" lang="en-US" sz="28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25292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1. Compare and contrast the ISO OSI model with TCP/IP model.	CO1</a:t>
            </a:r>
          </a:p>
          <a:p>
            <a:pPr marL="0" indent="0">
              <a:buNone/>
            </a:pPr>
            <a:r>
              <a:rPr lang="en-US" sz="2200" dirty="0"/>
              <a:t>2. Give advantages and disadvantages of fiber optic cable over metallic cable. Explain the use and design of latest technology used for transmission. 					          		CO1</a:t>
            </a:r>
          </a:p>
          <a:p>
            <a:pPr marL="0" indent="0">
              <a:buNone/>
            </a:pPr>
            <a:r>
              <a:rPr lang="en-US" sz="2200" dirty="0"/>
              <a:t>3. A device is sending out data at the rate of 2000 bps. How long does it take to send out  100 bits? 			          	              CO1</a:t>
            </a:r>
          </a:p>
          <a:p>
            <a:pPr marL="0" indent="0">
              <a:buNone/>
            </a:pPr>
            <a:r>
              <a:rPr lang="en-US" sz="2200" dirty="0"/>
              <a:t>4. If you have to set up a lab of 50 computers, which topology will you use and why?     	          					CO1</a:t>
            </a:r>
          </a:p>
          <a:p>
            <a:pPr marL="0" indent="0">
              <a:buNone/>
            </a:pPr>
            <a:r>
              <a:rPr lang="en-US" sz="2200" dirty="0"/>
              <a:t>5. Differentiate between connection oriented and connectionless communication.                       					CO1</a:t>
            </a:r>
          </a:p>
        </p:txBody>
      </p:sp>
      <p:sp>
        <p:nvSpPr>
          <p:cNvPr id="4" name="Date Placeholder 3"/>
          <p:cNvSpPr>
            <a:spLocks noGrp="1"/>
          </p:cNvSpPr>
          <p:nvPr>
            <p:ph type="dt" sz="half" idx="10"/>
          </p:nvPr>
        </p:nvSpPr>
        <p:spPr/>
        <p:txBody>
          <a:bodyPr/>
          <a:lstStyle/>
          <a:p>
            <a:fld id="{C256ECF7-9EF1-46D7-9791-4FE4BEDF86AF}" type="datetime1">
              <a:rPr lang="en-US" smtClean="0"/>
              <a:t>12/26/2024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6. List some applications of networking.				CO1</a:t>
            </a:r>
          </a:p>
          <a:p>
            <a:pPr marL="0" indent="0">
              <a:buNone/>
            </a:pPr>
            <a:r>
              <a:rPr lang="en-US" sz="2200" dirty="0"/>
              <a:t>7. Discuss the design issues for the layers in computer Networks.CO1</a:t>
            </a:r>
          </a:p>
          <a:p>
            <a:pPr marL="0" indent="0">
              <a:buNone/>
            </a:pPr>
            <a:r>
              <a:rPr lang="en-US" sz="2200" dirty="0"/>
              <a:t>8. We modulate several voice signals and send them through the air. Is this baseband or broadband transmission.	     	              CO1</a:t>
            </a:r>
          </a:p>
          <a:p>
            <a:pPr marL="0" indent="0">
              <a:buNone/>
            </a:pPr>
            <a:r>
              <a:rPr lang="en-US" sz="2200" dirty="0"/>
              <a:t>9. A periodic composite signal contains frequencies from 20 to 30 kHz, each with an amplitude of 8V. Draw the frequency spectrum.	CO1   </a:t>
            </a:r>
          </a:p>
          <a:p>
            <a:pPr marL="0" indent="0">
              <a:buNone/>
            </a:pPr>
            <a:r>
              <a:rPr lang="en-US" sz="2200" dirty="0"/>
              <a:t>10. A signal travels from point A to point B. At point A, the signal power is 200 W. At point B, the power is 170 W. What is the attenuation in decibels?					               CO1</a:t>
            </a:r>
          </a:p>
          <a:p>
            <a:pPr marL="0" indent="0">
              <a:buNone/>
            </a:pPr>
            <a:endParaRPr lang="en-US" sz="2200" dirty="0"/>
          </a:p>
        </p:txBody>
      </p:sp>
      <p:sp>
        <p:nvSpPr>
          <p:cNvPr id="4" name="Date Placeholder 3"/>
          <p:cNvSpPr>
            <a:spLocks noGrp="1"/>
          </p:cNvSpPr>
          <p:nvPr>
            <p:ph type="dt" sz="half" idx="10"/>
          </p:nvPr>
        </p:nvSpPr>
        <p:spPr/>
        <p:txBody>
          <a:bodyPr/>
          <a:lstStyle/>
          <a:p>
            <a:fld id="{9F63E0FA-AFFD-4822-AA83-F96A8907E63E}" type="datetime1">
              <a:rPr lang="en-US" smtClean="0"/>
              <a:t>12/26/2024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50949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r>
              <a:rPr lang="en-US" sz="2000" dirty="0" err="1"/>
              <a:t>Youtube</a:t>
            </a:r>
            <a:r>
              <a:rPr lang="en-US" sz="2000" dirty="0"/>
              <a:t>/other  Video Links</a:t>
            </a:r>
          </a:p>
          <a:p>
            <a:r>
              <a:rPr lang="en-US" sz="2000" dirty="0">
                <a:hlinkClick r:id="rId2"/>
              </a:rPr>
              <a:t>https://www.youtube.com/watch?v=lnU-Zw3NEEQ</a:t>
            </a:r>
            <a:endParaRPr lang="en-US" sz="2000" dirty="0"/>
          </a:p>
          <a:p>
            <a:r>
              <a:rPr lang="en-US" sz="2000" dirty="0">
                <a:hlinkClick r:id="rId3"/>
              </a:rPr>
              <a:t>https://www.youtube.com/watch?v=kNKHM_isojI</a:t>
            </a:r>
            <a:endParaRPr lang="en-US" sz="2000" dirty="0"/>
          </a:p>
          <a:p>
            <a:r>
              <a:rPr lang="en-US" sz="2000" dirty="0">
                <a:hlinkClick r:id="rId4"/>
              </a:rPr>
              <a:t>https://www.youtube.com/watch?v=vv4y_uOneC0</a:t>
            </a:r>
            <a:endParaRPr lang="en-US" sz="2000" dirty="0"/>
          </a:p>
        </p:txBody>
      </p:sp>
      <p:sp>
        <p:nvSpPr>
          <p:cNvPr id="4" name="Date Placeholder 3"/>
          <p:cNvSpPr>
            <a:spLocks noGrp="1"/>
          </p:cNvSpPr>
          <p:nvPr>
            <p:ph type="dt" sz="half" idx="10"/>
          </p:nvPr>
        </p:nvSpPr>
        <p:spPr/>
        <p:txBody>
          <a:bodyPr/>
          <a:lstStyle/>
          <a:p>
            <a:fld id="{399CBA3D-22B7-4616-9047-DDBE8762D95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76233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382000" cy="5081987"/>
          </a:xfrm>
        </p:spPr>
        <p:txBody>
          <a:bodyPr>
            <a:normAutofit fontScale="62500" lnSpcReduction="20000"/>
          </a:bodyPr>
          <a:lstStyle/>
          <a:p>
            <a:r>
              <a:rPr lang="en-US" sz="3500" dirty="0"/>
              <a:t>18-19</a:t>
            </a:r>
          </a:p>
          <a:p>
            <a:r>
              <a:rPr lang="en-US" sz="3500" dirty="0">
                <a:hlinkClick r:id="rId2"/>
              </a:rPr>
              <a:t>https://drive.google.com/open?id=17OUMNnX0kFDc9UB8tx8qd8zyEj7lCD5P</a:t>
            </a:r>
            <a:endParaRPr lang="en-US" sz="3500" dirty="0"/>
          </a:p>
          <a:p>
            <a:r>
              <a:rPr lang="en-US" sz="3500" dirty="0"/>
              <a:t>17-18</a:t>
            </a:r>
          </a:p>
          <a:p>
            <a:r>
              <a:rPr lang="en-US" sz="3500" dirty="0">
                <a:hlinkClick r:id="rId3"/>
              </a:rPr>
              <a:t>https://drive.google.com/open?id=1oFmw__qC7wdUP85gUkKbkohZvd9Vopm_</a:t>
            </a:r>
            <a:endParaRPr lang="en-US" sz="3500" dirty="0"/>
          </a:p>
          <a:p>
            <a:r>
              <a:rPr lang="en-US" sz="3500" dirty="0"/>
              <a:t>16-17</a:t>
            </a:r>
          </a:p>
          <a:p>
            <a:r>
              <a:rPr lang="en-US" sz="3500" dirty="0">
                <a:hlinkClick r:id="rId4"/>
              </a:rPr>
              <a:t>https://drive.google.com/open?id=1eDrOkj2wVsxdTZPb7-A78YuYn16HC1ob</a:t>
            </a:r>
            <a:endParaRPr lang="en-US" sz="3500" dirty="0"/>
          </a:p>
          <a:p>
            <a:r>
              <a:rPr lang="en-US" sz="3500" dirty="0"/>
              <a:t>15-16</a:t>
            </a:r>
          </a:p>
          <a:p>
            <a:r>
              <a:rPr lang="en-US" sz="3500" dirty="0">
                <a:hlinkClick r:id="rId5"/>
              </a:rPr>
              <a:t>https://drive.google.com/open?id=1ljNxmZP1_pl10rbxJvK6xB1ybG7AMuqU</a:t>
            </a:r>
            <a:endParaRPr lang="en-US" sz="3500" dirty="0"/>
          </a:p>
          <a:p>
            <a:r>
              <a:rPr lang="en-US" sz="3500" dirty="0"/>
              <a:t>14-15</a:t>
            </a:r>
          </a:p>
          <a:p>
            <a:r>
              <a:rPr lang="en-US" sz="3500" dirty="0">
                <a:hlinkClick r:id="rId6"/>
              </a:rPr>
              <a:t>https://drive.google.com/open?id=1tjERKPwEA9icWcQTBZQnKUq_ttqBDeo5</a:t>
            </a:r>
            <a:endParaRPr lang="en-US" sz="3500" dirty="0"/>
          </a:p>
          <a:p>
            <a:endParaRPr lang="en-US" dirty="0"/>
          </a:p>
        </p:txBody>
      </p:sp>
      <p:sp>
        <p:nvSpPr>
          <p:cNvPr id="4" name="Date Placeholder 3"/>
          <p:cNvSpPr>
            <a:spLocks noGrp="1"/>
          </p:cNvSpPr>
          <p:nvPr>
            <p:ph type="dt" sz="half" idx="10"/>
          </p:nvPr>
        </p:nvSpPr>
        <p:spPr/>
        <p:txBody>
          <a:bodyPr/>
          <a:lstStyle/>
          <a:p>
            <a:fld id="{311A3AAA-C928-4472-8FBE-4A1375DBD50C}"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a:t>					</a:t>
            </a:r>
          </a:p>
        </p:txBody>
      </p:sp>
      <p:sp>
        <p:nvSpPr>
          <p:cNvPr id="4" name="Date Placeholder 3"/>
          <p:cNvSpPr>
            <a:spLocks noGrp="1"/>
          </p:cNvSpPr>
          <p:nvPr>
            <p:ph type="dt" sz="half" idx="10"/>
          </p:nvPr>
        </p:nvSpPr>
        <p:spPr/>
        <p:txBody>
          <a:bodyPr/>
          <a:lstStyle/>
          <a:p>
            <a:fld id="{90888A4E-FABC-4011-BC36-6D5373A61D6A}"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Question paper of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2" name="Picture 1"/>
          <p:cNvPicPr>
            <a:picLocks noChangeAspect="1"/>
          </p:cNvPicPr>
          <p:nvPr/>
        </p:nvPicPr>
        <p:blipFill rotWithShape="1">
          <a:blip r:embed="rId2"/>
          <a:srcRect l="25988" t="19792" r="26574" b="17708"/>
          <a:stretch/>
        </p:blipFill>
        <p:spPr>
          <a:xfrm>
            <a:off x="1447800" y="1219199"/>
            <a:ext cx="6629400" cy="4910667"/>
          </a:xfrm>
          <a:prstGeom prst="rect">
            <a:avLst/>
          </a:prstGeom>
        </p:spPr>
      </p:pic>
      <p:pic>
        <p:nvPicPr>
          <p:cNvPr id="1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80758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a:t>					</a:t>
            </a:r>
          </a:p>
        </p:txBody>
      </p:sp>
      <p:sp>
        <p:nvSpPr>
          <p:cNvPr id="4" name="Date Placeholder 3"/>
          <p:cNvSpPr>
            <a:spLocks noGrp="1"/>
          </p:cNvSpPr>
          <p:nvPr>
            <p:ph type="dt" sz="half" idx="10"/>
          </p:nvPr>
        </p:nvSpPr>
        <p:spPr/>
        <p:txBody>
          <a:bodyPr/>
          <a:lstStyle/>
          <a:p>
            <a:fld id="{DB76737F-BCEA-439F-8855-1254EAF38017}"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Question paper of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5" name="Picture 4"/>
          <p:cNvPicPr>
            <a:picLocks noChangeAspect="1"/>
          </p:cNvPicPr>
          <p:nvPr/>
        </p:nvPicPr>
        <p:blipFill rotWithShape="1">
          <a:blip r:embed="rId2"/>
          <a:srcRect l="25403" t="22917" r="26574" b="10417"/>
          <a:stretch/>
        </p:blipFill>
        <p:spPr>
          <a:xfrm>
            <a:off x="1371600" y="1135857"/>
            <a:ext cx="6248400" cy="4876800"/>
          </a:xfrm>
          <a:prstGeom prst="rect">
            <a:avLst/>
          </a:prstGeom>
        </p:spPr>
      </p:pic>
      <p:pic>
        <p:nvPicPr>
          <p:cNvPr id="1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16002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a:t>					</a:t>
            </a:r>
          </a:p>
        </p:txBody>
      </p:sp>
      <p:sp>
        <p:nvSpPr>
          <p:cNvPr id="4" name="Date Placeholder 3"/>
          <p:cNvSpPr>
            <a:spLocks noGrp="1"/>
          </p:cNvSpPr>
          <p:nvPr>
            <p:ph type="dt" sz="half" idx="10"/>
          </p:nvPr>
        </p:nvSpPr>
        <p:spPr/>
        <p:txBody>
          <a:bodyPr/>
          <a:lstStyle/>
          <a:p>
            <a:fld id="{CB7744BE-DAF3-48D2-A2A2-92F729BCB84F}"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Question paper of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2" name="Picture 1"/>
          <p:cNvPicPr>
            <a:picLocks noChangeAspect="1"/>
          </p:cNvPicPr>
          <p:nvPr/>
        </p:nvPicPr>
        <p:blipFill rotWithShape="1">
          <a:blip r:embed="rId2"/>
          <a:srcRect l="23159" t="22917" r="25988" b="25245"/>
          <a:stretch/>
        </p:blipFill>
        <p:spPr>
          <a:xfrm>
            <a:off x="1371600" y="1145146"/>
            <a:ext cx="7393172" cy="4237209"/>
          </a:xfrm>
          <a:prstGeom prst="rect">
            <a:avLst/>
          </a:prstGeom>
        </p:spPr>
      </p:pic>
      <p:pic>
        <p:nvPicPr>
          <p:cNvPr id="1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5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Date Placeholder 3"/>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4BC40D86-2511-48C5-856F-A491739C6CB2}" type="datetime1">
              <a:rPr lang="en-US" sz="1200" smtClean="0">
                <a:solidFill>
                  <a:srgbClr val="888888"/>
                </a:solidFill>
                <a:latin typeface="Calibri" panose="020F0502020204030204" pitchFamily="34" charset="0"/>
                <a:cs typeface="Calibri" panose="020F0502020204030204" pitchFamily="34" charset="0"/>
                <a:sym typeface="Calibri" panose="020F0502020204030204" pitchFamily="34" charset="0"/>
              </a:rPr>
              <a:t>12/26/2024</a:t>
            </a:fld>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7" name="Title 1"/>
          <p:cNvSpPr txBox="1">
            <a:spLocks/>
          </p:cNvSpPr>
          <p:nvPr/>
        </p:nvSpPr>
        <p:spPr>
          <a:xfrm>
            <a:off x="1676401" y="1587"/>
            <a:ext cx="7467600" cy="83661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2800" dirty="0">
                <a:latin typeface="Times New Roman" pitchFamily="18" charset="0"/>
                <a:cs typeface="Times New Roman" pitchFamily="18" charset="0"/>
                <a:sym typeface="Arial" charset="0"/>
              </a:rPr>
              <a:t>End Semester Question Paper Template </a:t>
            </a:r>
            <a:endParaRPr lang="en-US" sz="2800" dirty="0">
              <a:latin typeface="Times New Roman" pitchFamily="18" charset="0"/>
              <a:cs typeface="Times New Roman" pitchFamily="18" charset="0"/>
              <a:sym typeface="Arial" charset="0"/>
            </a:endParaRPr>
          </a:p>
        </p:txBody>
      </p:sp>
      <p:sp>
        <p:nvSpPr>
          <p:cNvPr id="2" name="Content Placeholder 1"/>
          <p:cNvSpPr>
            <a:spLocks noGrp="1"/>
          </p:cNvSpPr>
          <p:nvPr>
            <p:ph idx="1"/>
          </p:nvPr>
        </p:nvSpPr>
        <p:spPr>
          <a:xfrm>
            <a:off x="457200" y="1219200"/>
            <a:ext cx="8229600" cy="4754563"/>
          </a:xfrm>
        </p:spPr>
        <p:txBody>
          <a:bodyPr/>
          <a:lstStyle/>
          <a:p>
            <a:pPr marL="0" indent="0" algn="ctr">
              <a:buFont typeface="Arial" panose="020B0604020202020204" pitchFamily="34" charset="0"/>
              <a:buNone/>
              <a:defRPr/>
            </a:pPr>
            <a:r>
              <a:rPr lang="en-IN" sz="2000" dirty="0">
                <a:sym typeface="Arial" charset="0"/>
              </a:rPr>
              <a:t>B TECH </a:t>
            </a:r>
          </a:p>
          <a:p>
            <a:pPr marL="0" indent="0" algn="ctr">
              <a:buFont typeface="Arial" panose="020B0604020202020204" pitchFamily="34" charset="0"/>
              <a:buNone/>
              <a:defRPr/>
            </a:pPr>
            <a:r>
              <a:rPr lang="en-IN" sz="2000" dirty="0">
                <a:sym typeface="Arial" charset="0"/>
              </a:rPr>
              <a:t>(SEM-VI) THEORY EXAMINATION 20__-20__</a:t>
            </a:r>
          </a:p>
          <a:p>
            <a:pPr marL="0" indent="0">
              <a:buFont typeface="Arial" panose="020B0604020202020204" pitchFamily="34" charset="0"/>
              <a:buNone/>
              <a:defRPr/>
            </a:pPr>
            <a:r>
              <a:rPr lang="en-IN" sz="2000" b="1" dirty="0">
                <a:sym typeface="Arial" charset="0"/>
              </a:rPr>
              <a:t>Time: 3 Hours                                                                                    Total Marks: 100 </a:t>
            </a:r>
          </a:p>
          <a:p>
            <a:pPr marL="0" indent="0" algn="just">
              <a:buFont typeface="Arial" panose="020B0604020202020204" pitchFamily="34" charset="0"/>
              <a:buNone/>
              <a:defRPr/>
            </a:pPr>
            <a:r>
              <a:rPr lang="en-IN" sz="2000" b="1" i="1" dirty="0">
                <a:sym typeface="Arial" charset="0"/>
              </a:rPr>
              <a:t>Note: 1. Attempt all Sections. If require any missing data; then choose suitably.</a:t>
            </a:r>
          </a:p>
          <a:p>
            <a:pPr marL="0" indent="0" algn="ctr">
              <a:buFont typeface="Arial" panose="020B0604020202020204" pitchFamily="34" charset="0"/>
              <a:buNone/>
              <a:defRPr/>
            </a:pPr>
            <a:r>
              <a:rPr lang="en-IN" sz="2000" b="1" dirty="0">
                <a:sym typeface="Arial" charset="0"/>
              </a:rPr>
              <a:t>SECTION A </a:t>
            </a:r>
          </a:p>
          <a:p>
            <a:pPr indent="-457200">
              <a:buFont typeface="Arial" panose="020B0604020202020204" pitchFamily="34" charset="0"/>
              <a:buAutoNum type="arabicPeriod"/>
              <a:defRPr/>
            </a:pPr>
            <a:r>
              <a:rPr lang="en-IN" sz="2000" b="1" dirty="0">
                <a:sym typeface="Arial" charset="0"/>
              </a:rPr>
              <a:t>Attempt all questions in brief.                                                        2 x 10 = 20</a:t>
            </a:r>
          </a:p>
          <a:p>
            <a:pPr marL="0" indent="0">
              <a:buFont typeface="Arial" panose="020B0604020202020204" pitchFamily="34" charset="0"/>
              <a:buNone/>
              <a:defRPr/>
            </a:pPr>
            <a:endParaRPr lang="en-IN" sz="2000" b="1" i="1" dirty="0">
              <a:sym typeface="Arial" charset="0"/>
            </a:endParaRPr>
          </a:p>
        </p:txBody>
      </p:sp>
      <p:graphicFrame>
        <p:nvGraphicFramePr>
          <p:cNvPr id="3" name="Table 2"/>
          <p:cNvGraphicFramePr>
            <a:graphicFrameLocks noGrp="1"/>
          </p:cNvGraphicFramePr>
          <p:nvPr>
            <p:extLst>
              <p:ext uri="{D42A27DB-BD31-4B8C-83A1-F6EECF244321}">
                <p14:modId xmlns:p14="http://schemas.microsoft.com/office/powerpoint/2010/main" val="908497423"/>
              </p:ext>
            </p:extLst>
          </p:nvPr>
        </p:nvGraphicFramePr>
        <p:xfrm>
          <a:off x="609600" y="4114800"/>
          <a:ext cx="7924800" cy="21031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55847">
                <a:tc>
                  <a:txBody>
                    <a:bodyPr/>
                    <a:lstStyle/>
                    <a:p>
                      <a:r>
                        <a:rPr lang="en-IN" dirty="0" err="1">
                          <a:solidFill>
                            <a:schemeClr val="tx1"/>
                          </a:solidFill>
                        </a:rPr>
                        <a:t>Q.No</a:t>
                      </a:r>
                      <a:r>
                        <a:rPr lang="en-IN"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5847">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5847">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5847">
                <a:tc>
                  <a:txBody>
                    <a:bodyPr/>
                    <a:lstStyle/>
                    <a:p>
                      <a:r>
                        <a:rPr lang="en-IN" dirty="0"/>
                        <a:t>.</a:t>
                      </a:r>
                      <a:br>
                        <a:rPr lang="en-IN" dirty="0"/>
                      </a:br>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br>
                        <a:rPr lang="en-IN" dirty="0"/>
                      </a:br>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5847">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63526" name="Footer Placeholder 11"/>
          <p:cNvSpPr>
            <a:spLocks noGrp="1"/>
          </p:cNvSpPr>
          <p:nvPr>
            <p:ph type="ftr" sz="quarter" idx="12"/>
          </p:nvPr>
        </p:nvSpPr>
        <p:spPr>
          <a:xfrm>
            <a:off x="2349500" y="6384925"/>
            <a:ext cx="4508500" cy="336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r>
              <a:rPr lang="fi-FI" sz="1200">
                <a:solidFill>
                  <a:srgbClr val="888888"/>
                </a:solidFill>
                <a:latin typeface="Calibri" panose="020F0502020204030204" pitchFamily="34" charset="0"/>
                <a:cs typeface="Calibri" panose="020F0502020204030204" pitchFamily="34" charset="0"/>
                <a:sym typeface="Calibri" panose="020F0502020204030204" pitchFamily="34" charset="0"/>
              </a:rPr>
              <a:t>ACSE0602                  CN               Unit 1</a:t>
            </a:r>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63527" name="Slide Number Placeholder 12"/>
          <p:cNvSpPr>
            <a:spLocks noGrp="1"/>
          </p:cNvSpPr>
          <p:nvPr>
            <p:ph type="sldNum" sz="quarter" idx="4294967295"/>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6625CA01-AB80-4C90-8780-F5B20760A97F}" type="slidenum">
              <a:rPr lang="en-US" sz="1200" smtClean="0">
                <a:solidFill>
                  <a:srgbClr val="888888"/>
                </a:solidFill>
                <a:latin typeface="Calibri" panose="020F0502020204030204" pitchFamily="34" charset="0"/>
                <a:cs typeface="Calibri" panose="020F0502020204030204" pitchFamily="34" charset="0"/>
                <a:sym typeface="Calibri" panose="020F0502020204030204" pitchFamily="34" charset="0"/>
              </a:rPr>
              <a:pPr>
                <a:buFont typeface="Arial" panose="020B0604020202020204" pitchFamily="34" charset="0"/>
                <a:buNone/>
              </a:pPr>
              <a:t>14</a:t>
            </a:fld>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pic>
        <p:nvPicPr>
          <p:cNvPr id="63528"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0854"/>
            <a:ext cx="1504950" cy="80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63652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a:t>					</a:t>
            </a:r>
          </a:p>
        </p:txBody>
      </p:sp>
      <p:sp>
        <p:nvSpPr>
          <p:cNvPr id="4" name="Date Placeholder 3"/>
          <p:cNvSpPr>
            <a:spLocks noGrp="1"/>
          </p:cNvSpPr>
          <p:nvPr>
            <p:ph type="dt" sz="half" idx="10"/>
          </p:nvPr>
        </p:nvSpPr>
        <p:spPr/>
        <p:txBody>
          <a:bodyPr/>
          <a:lstStyle/>
          <a:p>
            <a:fld id="{C1E04D59-6160-4FCD-B5CA-9027232AB22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Question paper of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5" name="Picture 4"/>
          <p:cNvPicPr>
            <a:picLocks noChangeAspect="1"/>
          </p:cNvPicPr>
          <p:nvPr/>
        </p:nvPicPr>
        <p:blipFill rotWithShape="1">
          <a:blip r:embed="rId2"/>
          <a:srcRect l="24231" t="40625" r="25988" b="27083"/>
          <a:stretch/>
        </p:blipFill>
        <p:spPr>
          <a:xfrm>
            <a:off x="1143000" y="1752600"/>
            <a:ext cx="6477000" cy="2895600"/>
          </a:xfrm>
          <a:prstGeom prst="rect">
            <a:avLst/>
          </a:prstGeom>
        </p:spPr>
      </p:pic>
      <p:pic>
        <p:nvPicPr>
          <p:cNvPr id="1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5648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lvl="0"/>
            <a:r>
              <a:rPr lang="en-US" sz="2200" dirty="0"/>
              <a:t>Write the function of physical layer of ISO-OSI reference model.CO1</a:t>
            </a:r>
          </a:p>
          <a:p>
            <a:r>
              <a:rPr lang="en-US" sz="2200" dirty="0"/>
              <a:t> What is a protocol?						   CO1</a:t>
            </a:r>
          </a:p>
          <a:p>
            <a:r>
              <a:rPr lang="en-US" sz="2200" dirty="0"/>
              <a:t>List some applications of networking.				   CO1</a:t>
            </a:r>
          </a:p>
          <a:p>
            <a:r>
              <a:rPr lang="en-US" sz="2200" dirty="0"/>
              <a:t>Explain different transmission media used for networking?	   CO1</a:t>
            </a:r>
          </a:p>
          <a:p>
            <a:r>
              <a:rPr lang="en-US" sz="2200" dirty="0"/>
              <a:t>What are the goals of networking?	   			   CO1</a:t>
            </a:r>
          </a:p>
          <a:p>
            <a:r>
              <a:rPr lang="en-US" sz="2200" dirty="0"/>
              <a:t>Explain the difference between OSI and TCP/IP model.	   CO1</a:t>
            </a:r>
          </a:p>
          <a:p>
            <a:r>
              <a:rPr lang="en-US" sz="2200" dirty="0"/>
              <a:t>Define topology with advantage and disadvantage.                      CO1				</a:t>
            </a:r>
          </a:p>
        </p:txBody>
      </p:sp>
      <p:sp>
        <p:nvSpPr>
          <p:cNvPr id="4" name="Date Placeholder 3"/>
          <p:cNvSpPr>
            <a:spLocks noGrp="1"/>
          </p:cNvSpPr>
          <p:nvPr>
            <p:ph type="dt" sz="half" idx="10"/>
          </p:nvPr>
        </p:nvSpPr>
        <p:spPr/>
        <p:txBody>
          <a:bodyPr/>
          <a:lstStyle/>
          <a:p>
            <a:fld id="{96A63C8E-1B37-4951-952D-66294ECEB70F}"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1E5BB9-90FC-4786-B6FA-25D864118B0C}"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Summary</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0" name="Content Placeholder 2"/>
          <p:cNvSpPr>
            <a:spLocks noGrp="1"/>
          </p:cNvSpPr>
          <p:nvPr>
            <p:ph idx="1"/>
          </p:nvPr>
        </p:nvSpPr>
        <p:spPr>
          <a:xfrm>
            <a:off x="533400" y="1143000"/>
            <a:ext cx="8229600" cy="4525963"/>
          </a:xfrm>
        </p:spPr>
        <p:txBody>
          <a:bodyPr>
            <a:normAutofit/>
          </a:bodyPr>
          <a:lstStyle/>
          <a:p>
            <a:pPr lvl="0"/>
            <a:r>
              <a:rPr lang="en-US" sz="2200" dirty="0"/>
              <a:t>Understanding of Network structure and Architecture.</a:t>
            </a:r>
          </a:p>
          <a:p>
            <a:pPr lvl="0"/>
            <a:r>
              <a:rPr lang="en-US" sz="2200" dirty="0"/>
              <a:t>The layout of OSI reference model and TCP/IP model.</a:t>
            </a:r>
          </a:p>
          <a:p>
            <a:pPr lvl="0"/>
            <a:r>
              <a:rPr lang="en-US" sz="2200" dirty="0"/>
              <a:t>Various Network Topology Design used .</a:t>
            </a:r>
          </a:p>
          <a:p>
            <a:pPr lvl="0"/>
            <a:r>
              <a:rPr lang="en-US" sz="2200" dirty="0"/>
              <a:t>The different Networking. </a:t>
            </a:r>
          </a:p>
          <a:p>
            <a:pPr lvl="0"/>
            <a:r>
              <a:rPr lang="en-US" sz="2200" dirty="0"/>
              <a:t>Physical Layer and types of Transmission Media.</a:t>
            </a:r>
          </a:p>
          <a:p>
            <a:pPr lvl="0"/>
            <a:r>
              <a:rPr lang="en-US" sz="2200" dirty="0"/>
              <a:t>Overview of ISDN and Terminal Handling.</a:t>
            </a:r>
          </a:p>
        </p:txBody>
      </p:sp>
      <p:pic>
        <p:nvPicPr>
          <p:cNvPr id="11"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6E85EB-6F83-4419-9832-5A87C94CF21A}"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References</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0" name="Content Placeholder 2"/>
          <p:cNvSpPr>
            <a:spLocks noGrp="1"/>
          </p:cNvSpPr>
          <p:nvPr>
            <p:ph idx="1"/>
          </p:nvPr>
        </p:nvSpPr>
        <p:spPr>
          <a:xfrm>
            <a:off x="533400" y="1143000"/>
            <a:ext cx="8229600" cy="4525963"/>
          </a:xfrm>
        </p:spPr>
        <p:txBody>
          <a:bodyPr>
            <a:normAutofit fontScale="70000" lnSpcReduction="20000"/>
          </a:bodyPr>
          <a:lstStyle/>
          <a:p>
            <a:pPr marL="0" indent="0" algn="just">
              <a:buNone/>
            </a:pPr>
            <a:r>
              <a:rPr lang="en-US" dirty="0"/>
              <a:t>1.  </a:t>
            </a:r>
            <a:r>
              <a:rPr lang="en-US" dirty="0" err="1"/>
              <a:t>Forouzen</a:t>
            </a:r>
            <a:r>
              <a:rPr lang="en-US" dirty="0"/>
              <a:t>, "Data Communication and Networking", TMH  </a:t>
            </a:r>
          </a:p>
          <a:p>
            <a:pPr marL="0" indent="0" algn="just">
              <a:buNone/>
            </a:pPr>
            <a:r>
              <a:rPr lang="en-US" dirty="0"/>
              <a:t>2. A.S. Tanenbaum, Computer Networks, Pearson Education  </a:t>
            </a:r>
          </a:p>
          <a:p>
            <a:pPr marL="0" indent="0" algn="just">
              <a:buNone/>
            </a:pPr>
            <a:r>
              <a:rPr lang="en-US" dirty="0"/>
              <a:t>3. W. Stallings, Data and Computer Communication, Macmillan Press </a:t>
            </a:r>
          </a:p>
          <a:p>
            <a:pPr marL="0" indent="0" algn="just">
              <a:buNone/>
            </a:pPr>
            <a:r>
              <a:rPr lang="en-US" dirty="0"/>
              <a:t>4. Gary </a:t>
            </a:r>
            <a:r>
              <a:rPr lang="en-US" dirty="0" err="1"/>
              <a:t>R.Wright</a:t>
            </a:r>
            <a:r>
              <a:rPr lang="en-US" dirty="0"/>
              <a:t>, </a:t>
            </a:r>
            <a:r>
              <a:rPr lang="en-US" dirty="0" err="1"/>
              <a:t>W.Richard</a:t>
            </a:r>
            <a:r>
              <a:rPr lang="en-US" dirty="0"/>
              <a:t> Stevens "TCP/IP Illustrated,Volume2 The Implementation" Addison-Wesley  </a:t>
            </a:r>
          </a:p>
          <a:p>
            <a:pPr marL="0" indent="0" algn="just">
              <a:buNone/>
            </a:pPr>
            <a:r>
              <a:rPr lang="en-US" dirty="0"/>
              <a:t>5. Michael A. Gallo and William M. Hancock "Computer communication and Networking Technology" Cengage Learning </a:t>
            </a:r>
          </a:p>
          <a:p>
            <a:pPr marL="0" indent="0" algn="just">
              <a:buNone/>
            </a:pPr>
            <a:r>
              <a:rPr lang="en-US" dirty="0"/>
              <a:t> 6. </a:t>
            </a:r>
            <a:r>
              <a:rPr lang="en-US" dirty="0" err="1"/>
              <a:t>Bhavneet</a:t>
            </a:r>
            <a:r>
              <a:rPr lang="en-US" dirty="0"/>
              <a:t> Sidhu, An Integrated approach to Computer Networks, Khanna Publishing House </a:t>
            </a:r>
          </a:p>
          <a:p>
            <a:pPr marL="0" indent="0" algn="just">
              <a:buNone/>
            </a:pPr>
            <a:r>
              <a:rPr lang="en-US" dirty="0"/>
              <a:t>7. </a:t>
            </a:r>
            <a:r>
              <a:rPr lang="en-US" dirty="0" err="1"/>
              <a:t>Anuranjan</a:t>
            </a:r>
            <a:r>
              <a:rPr lang="en-US" dirty="0"/>
              <a:t> </a:t>
            </a:r>
            <a:r>
              <a:rPr lang="en-US" dirty="0" err="1"/>
              <a:t>Misra</a:t>
            </a:r>
            <a:r>
              <a:rPr lang="en-US" dirty="0"/>
              <a:t>, “Computer Networks”, Acme Learning  </a:t>
            </a:r>
          </a:p>
          <a:p>
            <a:pPr marL="0" indent="0" algn="just">
              <a:buNone/>
            </a:pPr>
            <a:r>
              <a:rPr lang="en-US" dirty="0"/>
              <a:t>8.  G. </a:t>
            </a:r>
            <a:r>
              <a:rPr lang="en-US" dirty="0" err="1"/>
              <a:t>Shanmugarathinam</a:t>
            </a:r>
            <a:r>
              <a:rPr lang="en-US" dirty="0"/>
              <a:t>, ”Essential of TCP/ IP”, Firewall Media</a:t>
            </a:r>
          </a:p>
        </p:txBody>
      </p:sp>
      <p:pic>
        <p:nvPicPr>
          <p:cNvPr id="11"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73761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p:cNvSpPr>
            <a:spLocks noGrp="1"/>
          </p:cNvSpPr>
          <p:nvPr>
            <p:ph type="dt" sz="quarter" idx="11"/>
          </p:nvPr>
        </p:nvSpPr>
        <p:spPr>
          <a:xfrm>
            <a:off x="-304800" y="6356350"/>
            <a:ext cx="2895600" cy="365125"/>
          </a:xfrm>
          <a:noFill/>
        </p:spPr>
        <p:txBody>
          <a:bodyPr/>
          <a:lstStyle/>
          <a:p>
            <a:pPr>
              <a:buFont typeface="Arial" pitchFamily="34" charset="0"/>
              <a:buNone/>
            </a:pPr>
            <a:fld id="{01D6310A-7806-4CC7-A3B0-BCAE8FFF1D72}" type="datetime1">
              <a:rPr lang="en-US" smtClean="0"/>
              <a:t>12/26/2024</a:t>
            </a:fld>
            <a:endParaRPr lang="en-US" dirty="0"/>
          </a:p>
        </p:txBody>
      </p:sp>
      <p:sp>
        <p:nvSpPr>
          <p:cNvPr id="10243" name="Footer Placeholder 4"/>
          <p:cNvSpPr>
            <a:spLocks noGrp="1"/>
          </p:cNvSpPr>
          <p:nvPr>
            <p:ph type="ftr" sz="quarter" idx="12"/>
          </p:nvPr>
        </p:nvSpPr>
        <p:spPr>
          <a:xfrm>
            <a:off x="2209800" y="6356350"/>
            <a:ext cx="6934200" cy="365125"/>
          </a:xfrm>
          <a:noFill/>
        </p:spPr>
        <p:txBody>
          <a:bodyPr/>
          <a:lstStyle/>
          <a:p>
            <a:pPr algn="l">
              <a:buFont typeface="Arial" pitchFamily="34" charset="0"/>
              <a:buNone/>
            </a:pPr>
            <a:r>
              <a:rPr lang="en-US"/>
              <a:t>ACSE0602                  CN               Unit 1</a:t>
            </a:r>
            <a:endParaRPr lang="en-US" dirty="0"/>
          </a:p>
        </p:txBody>
      </p:sp>
      <p:sp>
        <p:nvSpPr>
          <p:cNvPr id="10244" name="Slide Number Placeholder 5"/>
          <p:cNvSpPr>
            <a:spLocks noGrp="1"/>
          </p:cNvSpPr>
          <p:nvPr>
            <p:ph type="sldNum" sz="quarter" idx="4294967295"/>
          </p:nvPr>
        </p:nvSpPr>
        <p:spPr>
          <a:xfrm>
            <a:off x="6223000" y="6356350"/>
            <a:ext cx="2895600" cy="365125"/>
          </a:xfrm>
          <a:prstGeom prst="rect">
            <a:avLst/>
          </a:prstGeom>
          <a:noFill/>
        </p:spPr>
        <p:txBody>
          <a:bodyPr/>
          <a:lstStyle/>
          <a:p>
            <a:pPr algn="ctr">
              <a:buSzPts val="1400"/>
              <a:buFont typeface="Arial" pitchFamily="34" charset="0"/>
              <a:buNone/>
            </a:pPr>
            <a:fld id="{C37AE07E-7BC9-49E1-822A-83DAB9ECD80E}" type="slidenum">
              <a:rPr lang="en-US" smtClean="0"/>
              <a:pPr algn="ctr">
                <a:buSzPts val="1400"/>
                <a:buFont typeface="Arial" pitchFamily="34" charset="0"/>
                <a:buNone/>
              </a:pPr>
              <a:t>144</a:t>
            </a:fld>
            <a:endParaRPr lang="en-US"/>
          </a:p>
        </p:txBody>
      </p:sp>
      <p:sp>
        <p:nvSpPr>
          <p:cNvPr id="7" name="Title 1"/>
          <p:cNvSpPr txBox="1">
            <a:spLocks/>
          </p:cNvSpPr>
          <p:nvPr/>
        </p:nvSpPr>
        <p:spPr>
          <a:xfrm>
            <a:off x="1524000" y="0"/>
            <a:ext cx="76200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000" dirty="0">
                <a:sym typeface="Arial" charset="0"/>
              </a:rPr>
              <a:t>Text Books</a:t>
            </a:r>
          </a:p>
        </p:txBody>
      </p:sp>
      <p:sp>
        <p:nvSpPr>
          <p:cNvPr id="10246" name="TextBox 7"/>
          <p:cNvSpPr txBox="1">
            <a:spLocks noChangeArrowheads="1"/>
          </p:cNvSpPr>
          <p:nvPr/>
        </p:nvSpPr>
        <p:spPr bwMode="auto">
          <a:xfrm>
            <a:off x="457200" y="1066800"/>
            <a:ext cx="8250238" cy="2246769"/>
          </a:xfrm>
          <a:prstGeom prst="rect">
            <a:avLst/>
          </a:prstGeom>
          <a:noFill/>
          <a:ln w="9525">
            <a:noFill/>
            <a:miter lim="800000"/>
            <a:headEnd/>
            <a:tailEnd/>
          </a:ln>
        </p:spPr>
        <p:txBody>
          <a:bodyPr wrap="square">
            <a:spAutoFit/>
          </a:bodyPr>
          <a:lstStyle/>
          <a:p>
            <a:endParaRPr lang="en-US" sz="2000" b="1" dirty="0">
              <a:latin typeface="Times New Roman" pitchFamily="18" charset="0"/>
              <a:cs typeface="Times New Roman" pitchFamily="18" charset="0"/>
            </a:endParaRPr>
          </a:p>
          <a:p>
            <a:pPr marL="342900" indent="-342900">
              <a:buAutoNum type="arabicPeriod"/>
            </a:pPr>
            <a:r>
              <a:rPr lang="en-US" sz="2000" dirty="0" err="1">
                <a:latin typeface="Times New Roman" pitchFamily="18" charset="0"/>
                <a:cs typeface="Times New Roman" pitchFamily="18" charset="0"/>
              </a:rPr>
              <a:t>Behrouz</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Forouzan</a:t>
            </a:r>
            <a:r>
              <a:rPr lang="en-US" sz="2000" dirty="0">
                <a:latin typeface="Times New Roman" pitchFamily="18" charset="0"/>
                <a:cs typeface="Times New Roman" pitchFamily="18" charset="0"/>
              </a:rPr>
              <a:t>, “Data Communication and Networking”, McGraw Hill</a:t>
            </a:r>
          </a:p>
          <a:p>
            <a:pPr marL="342900" indent="-342900"/>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2.  Andrew </a:t>
            </a:r>
            <a:r>
              <a:rPr lang="en-US" sz="2000" dirty="0" err="1">
                <a:latin typeface="Times New Roman" pitchFamily="18" charset="0"/>
                <a:cs typeface="Times New Roman" pitchFamily="18" charset="0"/>
              </a:rPr>
              <a:t>Tanenbaum</a:t>
            </a:r>
            <a:r>
              <a:rPr lang="en-US" sz="2000" dirty="0">
                <a:latin typeface="Times New Roman" pitchFamily="18" charset="0"/>
                <a:cs typeface="Times New Roman" pitchFamily="18" charset="0"/>
              </a:rPr>
              <a:t> “Computer Networks”, Prentice Hall.</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3. William Stallings, “Data and Computer Communication”, Pearson.</a:t>
            </a:r>
          </a:p>
          <a:p>
            <a:endParaRPr lang="en-US" sz="2000" dirty="0"/>
          </a:p>
        </p:txBody>
      </p:sp>
      <p:pic>
        <p:nvPicPr>
          <p:cNvPr id="8"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6611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28FAE4-FF2D-4779-A1AD-5E0E0F8B1CBA}"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9" name="Content Placeholder 8"/>
          <p:cNvSpPr>
            <a:spLocks noGrp="1"/>
          </p:cNvSpPr>
          <p:nvPr>
            <p:ph idx="1"/>
          </p:nvPr>
        </p:nvSpPr>
        <p:spPr>
          <a:xfrm>
            <a:off x="2715857" y="1371600"/>
            <a:ext cx="3805016" cy="2326791"/>
          </a:xfrm>
          <a:prstGeom prst="rect">
            <a:avLst/>
          </a:prstGeom>
          <a:noFill/>
        </p:spPr>
        <p:txBody>
          <a:bodyPr wrap="none" lIns="91440" tIns="45720" rIns="91440" bIns="45720">
            <a:spAutoFit/>
          </a:bodyPr>
          <a:lstStyle/>
          <a:p>
            <a:pPr algn="ctr">
              <a:buNone/>
            </a:pP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10"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Tree>
    <p:extLst>
      <p:ext uri="{BB962C8B-B14F-4D97-AF65-F5344CB8AC3E}">
        <p14:creationId xmlns:p14="http://schemas.microsoft.com/office/powerpoint/2010/main" val="255522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Date Placeholder 3"/>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D071CA71-C68F-4669-B35E-7F4FFABAC3F2}" type="datetime1">
              <a:rPr lang="en-US" sz="1200" smtClean="0">
                <a:solidFill>
                  <a:srgbClr val="888888"/>
                </a:solidFill>
                <a:latin typeface="Calibri" panose="020F0502020204030204" pitchFamily="34" charset="0"/>
                <a:cs typeface="Calibri" panose="020F0502020204030204" pitchFamily="34" charset="0"/>
                <a:sym typeface="Calibri" panose="020F0502020204030204" pitchFamily="34" charset="0"/>
              </a:rPr>
              <a:t>12/26/2024</a:t>
            </a:fld>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7" name="Title 1"/>
          <p:cNvSpPr txBox="1">
            <a:spLocks/>
          </p:cNvSpPr>
          <p:nvPr/>
        </p:nvSpPr>
        <p:spPr>
          <a:xfrm>
            <a:off x="1752601" y="0"/>
            <a:ext cx="7391400" cy="83819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2800" dirty="0">
                <a:latin typeface="Times New Roman" pitchFamily="18" charset="0"/>
                <a:cs typeface="Times New Roman" pitchFamily="18" charset="0"/>
                <a:sym typeface="Arial" charset="0"/>
              </a:rPr>
              <a:t>End Semester Question Paper Templates </a:t>
            </a:r>
            <a:endParaRPr lang="en-US" sz="2800" dirty="0">
              <a:latin typeface="Times New Roman" pitchFamily="18" charset="0"/>
              <a:cs typeface="Times New Roman" pitchFamily="18" charset="0"/>
              <a:sym typeface="Arial" charset="0"/>
            </a:endParaRPr>
          </a:p>
        </p:txBody>
      </p:sp>
      <p:sp>
        <p:nvSpPr>
          <p:cNvPr id="64516" name="Rectangle 2"/>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Tx/>
              <a:buFontTx/>
              <a:buNone/>
            </a:pPr>
            <a:br>
              <a:rPr lang="en-US" altLang="en-US"/>
            </a:br>
            <a:endParaRPr lang="en-US" altLang="en-US"/>
          </a:p>
          <a:p>
            <a:pPr eaLnBrk="1" hangingPunct="1">
              <a:buClrTx/>
              <a:buFontTx/>
              <a:buNone/>
            </a:pPr>
            <a:endParaRPr lang="en-US" altLang="en-US"/>
          </a:p>
        </p:txBody>
      </p:sp>
      <p:sp>
        <p:nvSpPr>
          <p:cNvPr id="64517" name="Content Placeholder 1"/>
          <p:cNvSpPr txBox="1">
            <a:spLocks noGrp="1"/>
          </p:cNvSpPr>
          <p:nvPr>
            <p:ph idx="1"/>
          </p:nvPr>
        </p:nvSpPr>
        <p:spPr>
          <a:xfrm>
            <a:off x="457200" y="1225550"/>
            <a:ext cx="8229600" cy="4754563"/>
          </a:xfrm>
        </p:spPr>
        <p:txBody>
          <a:bodyPr/>
          <a:lstStyle/>
          <a:p>
            <a:pPr marL="0" indent="0" algn="ctr">
              <a:spcBef>
                <a:spcPts val="363"/>
              </a:spcBef>
              <a:spcAft>
                <a:spcPct val="0"/>
              </a:spcAft>
              <a:buClr>
                <a:srgbClr val="000000"/>
              </a:buClr>
              <a:buFont typeface="Arial" panose="020B0604020202020204" pitchFamily="34" charset="0"/>
              <a:buNone/>
            </a:pPr>
            <a:r>
              <a:rPr lang="en-IN" sz="2000" b="1">
                <a:latin typeface="Arial" panose="020B0604020202020204" pitchFamily="34" charset="0"/>
                <a:cs typeface="Arial" panose="020B0604020202020204" pitchFamily="34" charset="0"/>
              </a:rPr>
              <a:t>SECTION B </a:t>
            </a:r>
          </a:p>
          <a:p>
            <a:pPr marL="0" indent="0">
              <a:spcBef>
                <a:spcPts val="363"/>
              </a:spcBef>
              <a:spcAft>
                <a:spcPct val="0"/>
              </a:spcAft>
              <a:buClr>
                <a:srgbClr val="000000"/>
              </a:buClr>
              <a:buFont typeface="Arial" panose="020B0604020202020204" pitchFamily="34" charset="0"/>
              <a:buNone/>
            </a:pPr>
            <a:r>
              <a:rPr lang="en-IN" sz="2000" b="1">
                <a:latin typeface="Arial" panose="020B0604020202020204" pitchFamily="34" charset="0"/>
                <a:cs typeface="Arial" panose="020B0604020202020204" pitchFamily="34" charset="0"/>
              </a:rPr>
              <a:t>2. Attempt any three of the following:                               3 x 10 = 30</a:t>
            </a: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lgn="ctr">
              <a:spcBef>
                <a:spcPts val="363"/>
              </a:spcBef>
              <a:spcAft>
                <a:spcPct val="0"/>
              </a:spcAft>
              <a:buClr>
                <a:srgbClr val="000000"/>
              </a:buClr>
              <a:buFont typeface="Arial" panose="020B0604020202020204" pitchFamily="34" charset="0"/>
              <a:buNone/>
            </a:pPr>
            <a:r>
              <a:rPr lang="en-IN" sz="2000" b="1">
                <a:latin typeface="Arial" panose="020B0604020202020204" pitchFamily="34" charset="0"/>
                <a:cs typeface="Arial" panose="020B0604020202020204" pitchFamily="34" charset="0"/>
              </a:rPr>
              <a:t> SECTION C</a:t>
            </a:r>
          </a:p>
          <a:p>
            <a:pPr marL="0" indent="0">
              <a:spcBef>
                <a:spcPts val="363"/>
              </a:spcBef>
              <a:spcAft>
                <a:spcPct val="0"/>
              </a:spcAft>
              <a:buClr>
                <a:srgbClr val="000000"/>
              </a:buClr>
              <a:buFont typeface="Arial" panose="020B0604020202020204" pitchFamily="34" charset="0"/>
              <a:buNone/>
            </a:pPr>
            <a:r>
              <a:rPr lang="en-IN" sz="2000" b="1">
                <a:latin typeface="Arial" panose="020B0604020202020204" pitchFamily="34" charset="0"/>
                <a:cs typeface="Arial" panose="020B0604020202020204" pitchFamily="34" charset="0"/>
              </a:rPr>
              <a:t>3. Attempt any one part of the following:                          1 x 10 = 10    </a:t>
            </a:r>
            <a:endParaRPr lang="en-IN" sz="2000" b="1" i="1">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nvGraphicFramePr>
        <p:xfrm>
          <a:off x="835025" y="2365375"/>
          <a:ext cx="7839075" cy="1828800"/>
        </p:xfrm>
        <a:graphic>
          <a:graphicData uri="http://schemas.openxmlformats.org/drawingml/2006/table">
            <a:tbl>
              <a:tblPr firstRow="1" bandRow="1">
                <a:tableStyleId>{5C22544A-7EE6-4342-B048-85BDC9FD1C3A}</a:tableStyleId>
              </a:tblPr>
              <a:tblGrid>
                <a:gridCol w="904509">
                  <a:extLst>
                    <a:ext uri="{9D8B030D-6E8A-4147-A177-3AD203B41FA5}">
                      <a16:colId xmlns:a16="http://schemas.microsoft.com/office/drawing/2014/main" val="20000"/>
                    </a:ext>
                  </a:extLst>
                </a:gridCol>
                <a:gridCol w="5276300">
                  <a:extLst>
                    <a:ext uri="{9D8B030D-6E8A-4147-A177-3AD203B41FA5}">
                      <a16:colId xmlns:a16="http://schemas.microsoft.com/office/drawing/2014/main" val="20001"/>
                    </a:ext>
                  </a:extLst>
                </a:gridCol>
                <a:gridCol w="829133">
                  <a:extLst>
                    <a:ext uri="{9D8B030D-6E8A-4147-A177-3AD203B41FA5}">
                      <a16:colId xmlns:a16="http://schemas.microsoft.com/office/drawing/2014/main" val="20002"/>
                    </a:ext>
                  </a:extLst>
                </a:gridCol>
                <a:gridCol w="829133">
                  <a:extLst>
                    <a:ext uri="{9D8B030D-6E8A-4147-A177-3AD203B41FA5}">
                      <a16:colId xmlns:a16="http://schemas.microsoft.com/office/drawing/2014/main" val="20003"/>
                    </a:ext>
                  </a:extLst>
                </a:gridCol>
              </a:tblGrid>
              <a:tr h="273794">
                <a:tc>
                  <a:txBody>
                    <a:bodyPr/>
                    <a:lstStyle/>
                    <a:p>
                      <a:r>
                        <a:rPr lang="en-IN" dirty="0" err="1">
                          <a:solidFill>
                            <a:schemeClr val="tx1"/>
                          </a:solidFill>
                        </a:rPr>
                        <a:t>Q.No</a:t>
                      </a:r>
                      <a:r>
                        <a:rPr lang="en-IN" dirty="0">
                          <a:solidFill>
                            <a:schemeClr val="tx1"/>
                          </a:solidFill>
                        </a:rPr>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794">
                <a:tc>
                  <a:txBody>
                    <a:bodyPr/>
                    <a:lstStyle/>
                    <a:p>
                      <a:r>
                        <a:rPr lang="en-IN" dirty="0"/>
                        <a:t>1</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794">
                <a:tc>
                  <a:txBody>
                    <a:bodyPr/>
                    <a:lstStyle/>
                    <a:p>
                      <a:r>
                        <a:rPr lang="en-IN" dirty="0"/>
                        <a:t>2</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794">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794">
                <a:tc>
                  <a:txBody>
                    <a:bodyPr/>
                    <a:lstStyle/>
                    <a:p>
                      <a:r>
                        <a:rPr lang="en-IN" dirty="0"/>
                        <a:t>5</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930275" y="4949825"/>
          <a:ext cx="7986713" cy="1387475"/>
        </p:xfrm>
        <a:graphic>
          <a:graphicData uri="http://schemas.openxmlformats.org/drawingml/2006/table">
            <a:tbl>
              <a:tblPr firstRow="1" bandRow="1">
                <a:tableStyleId>{5C22544A-7EE6-4342-B048-85BDC9FD1C3A}</a:tableStyleId>
              </a:tblPr>
              <a:tblGrid>
                <a:gridCol w="921544">
                  <a:extLst>
                    <a:ext uri="{9D8B030D-6E8A-4147-A177-3AD203B41FA5}">
                      <a16:colId xmlns:a16="http://schemas.microsoft.com/office/drawing/2014/main" val="20000"/>
                    </a:ext>
                  </a:extLst>
                </a:gridCol>
                <a:gridCol w="5375673">
                  <a:extLst>
                    <a:ext uri="{9D8B030D-6E8A-4147-A177-3AD203B41FA5}">
                      <a16:colId xmlns:a16="http://schemas.microsoft.com/office/drawing/2014/main" val="20001"/>
                    </a:ext>
                  </a:extLst>
                </a:gridCol>
                <a:gridCol w="844748">
                  <a:extLst>
                    <a:ext uri="{9D8B030D-6E8A-4147-A177-3AD203B41FA5}">
                      <a16:colId xmlns:a16="http://schemas.microsoft.com/office/drawing/2014/main" val="20002"/>
                    </a:ext>
                  </a:extLst>
                </a:gridCol>
                <a:gridCol w="844748">
                  <a:extLst>
                    <a:ext uri="{9D8B030D-6E8A-4147-A177-3AD203B41FA5}">
                      <a16:colId xmlns:a16="http://schemas.microsoft.com/office/drawing/2014/main" val="20003"/>
                    </a:ext>
                  </a:extLst>
                </a:gridCol>
              </a:tblGrid>
              <a:tr h="647521">
                <a:tc>
                  <a:txBody>
                    <a:bodyPr/>
                    <a:lstStyle/>
                    <a:p>
                      <a:r>
                        <a:rPr lang="en-IN" sz="1800" dirty="0" err="1">
                          <a:solidFill>
                            <a:schemeClr val="tx1"/>
                          </a:solidFill>
                        </a:rPr>
                        <a:t>Q.No</a:t>
                      </a:r>
                      <a:r>
                        <a:rPr lang="en-IN" sz="1800" dirty="0">
                          <a:solidFill>
                            <a:schemeClr val="tx1"/>
                          </a:solidFill>
                        </a:rPr>
                        <a:t>.</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9977">
                <a:tc>
                  <a:txBody>
                    <a:bodyPr/>
                    <a:lstStyle/>
                    <a:p>
                      <a:r>
                        <a:rPr lang="en-IN" sz="1800" dirty="0"/>
                        <a:t>1</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9977">
                <a:tc>
                  <a:txBody>
                    <a:bodyPr/>
                    <a:lstStyle/>
                    <a:p>
                      <a:r>
                        <a:rPr lang="en-IN" sz="1800" dirty="0"/>
                        <a:t>2</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4572" name="Footer Placeholder 10"/>
          <p:cNvSpPr>
            <a:spLocks noGrp="1"/>
          </p:cNvSpPr>
          <p:nvPr>
            <p:ph type="ftr" sz="quarter" idx="12"/>
          </p:nvPr>
        </p:nvSpPr>
        <p:spPr>
          <a:xfrm>
            <a:off x="3124200" y="6356350"/>
            <a:ext cx="4206875" cy="50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r>
              <a:rPr lang="fi-FI" sz="1200">
                <a:solidFill>
                  <a:srgbClr val="888888"/>
                </a:solidFill>
                <a:latin typeface="Calibri" panose="020F0502020204030204" pitchFamily="34" charset="0"/>
                <a:cs typeface="Calibri" panose="020F0502020204030204" pitchFamily="34" charset="0"/>
                <a:sym typeface="Calibri" panose="020F0502020204030204" pitchFamily="34" charset="0"/>
              </a:rPr>
              <a:t>ACSE0602                  CN               Unit 1</a:t>
            </a:r>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64573" name="Slide Number Placeholder 11"/>
          <p:cNvSpPr>
            <a:spLocks noGrp="1"/>
          </p:cNvSpPr>
          <p:nvPr>
            <p:ph type="sldNum" sz="quarter" idx="4294967295"/>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E6A2E554-3B68-4B18-B719-788ED463D08D}" type="slidenum">
              <a:rPr lang="en-US" sz="1200" smtClean="0">
                <a:solidFill>
                  <a:srgbClr val="888888"/>
                </a:solidFill>
                <a:latin typeface="Calibri" panose="020F0502020204030204" pitchFamily="34" charset="0"/>
                <a:cs typeface="Calibri" panose="020F0502020204030204" pitchFamily="34" charset="0"/>
                <a:sym typeface="Calibri" panose="020F0502020204030204" pitchFamily="34" charset="0"/>
              </a:rPr>
              <a:pPr>
                <a:buFont typeface="Arial" panose="020B0604020202020204" pitchFamily="34" charset="0"/>
                <a:buNone/>
              </a:pPr>
              <a:t>15</a:t>
            </a:fld>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pic>
        <p:nvPicPr>
          <p:cNvPr id="64574"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92" y="76200"/>
            <a:ext cx="142125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636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0BE403C9-3D4B-49B0-AB9A-1B788F59BDE1}" type="datetime1">
              <a:rPr lang="en-US" sz="1200" smtClean="0">
                <a:solidFill>
                  <a:srgbClr val="888888"/>
                </a:solidFill>
                <a:latin typeface="Calibri" panose="020F0502020204030204" pitchFamily="34" charset="0"/>
                <a:cs typeface="Calibri" panose="020F0502020204030204" pitchFamily="34" charset="0"/>
                <a:sym typeface="Calibri" panose="020F0502020204030204" pitchFamily="34" charset="0"/>
              </a:rPr>
              <a:t>12/26/2024</a:t>
            </a:fld>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7" name="Title 1"/>
          <p:cNvSpPr txBox="1">
            <a:spLocks/>
          </p:cNvSpPr>
          <p:nvPr/>
        </p:nvSpPr>
        <p:spPr>
          <a:xfrm>
            <a:off x="1716881" y="20421"/>
            <a:ext cx="7427119" cy="7018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2800" dirty="0">
                <a:latin typeface="Times New Roman" pitchFamily="18" charset="0"/>
                <a:cs typeface="Times New Roman" pitchFamily="18" charset="0"/>
                <a:sym typeface="Arial" charset="0"/>
              </a:rPr>
              <a:t>End Semester Question Paper Templates </a:t>
            </a:r>
            <a:endParaRPr lang="en-US" sz="2800" dirty="0">
              <a:latin typeface="Times New Roman" pitchFamily="18" charset="0"/>
              <a:cs typeface="Times New Roman" pitchFamily="18" charset="0"/>
              <a:sym typeface="Arial" charset="0"/>
            </a:endParaRPr>
          </a:p>
        </p:txBody>
      </p:sp>
      <p:sp>
        <p:nvSpPr>
          <p:cNvPr id="65540" name="Rectangle 2"/>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Tx/>
              <a:buFontTx/>
              <a:buNone/>
            </a:pPr>
            <a:br>
              <a:rPr lang="en-US" altLang="en-US"/>
            </a:br>
            <a:endParaRPr lang="en-US" altLang="en-US"/>
          </a:p>
          <a:p>
            <a:pPr eaLnBrk="1" hangingPunct="1">
              <a:buClrTx/>
              <a:buFontTx/>
              <a:buNone/>
            </a:pPr>
            <a:endParaRPr lang="en-US" altLang="en-US"/>
          </a:p>
        </p:txBody>
      </p:sp>
      <p:sp>
        <p:nvSpPr>
          <p:cNvPr id="65541" name="Content Placeholder 1"/>
          <p:cNvSpPr txBox="1">
            <a:spLocks noGrp="1"/>
          </p:cNvSpPr>
          <p:nvPr>
            <p:ph idx="1"/>
          </p:nvPr>
        </p:nvSpPr>
        <p:spPr>
          <a:xfrm>
            <a:off x="536575" y="914400"/>
            <a:ext cx="8150225" cy="4745038"/>
          </a:xfrm>
        </p:spPr>
        <p:txBody>
          <a:bodyPr/>
          <a:lstStyle/>
          <a:p>
            <a:pPr marL="0" indent="0">
              <a:spcBef>
                <a:spcPts val="363"/>
              </a:spcBef>
              <a:spcAft>
                <a:spcPct val="0"/>
              </a:spcAft>
              <a:buClr>
                <a:srgbClr val="000000"/>
              </a:buClr>
              <a:buFont typeface="Arial" panose="020B0604020202020204" pitchFamily="34" charset="0"/>
              <a:buNone/>
            </a:pPr>
            <a:r>
              <a:rPr lang="en-IN" sz="2000" b="1">
                <a:latin typeface="Arial" panose="020B0604020202020204" pitchFamily="34" charset="0"/>
                <a:cs typeface="Arial" panose="020B0604020202020204" pitchFamily="34" charset="0"/>
              </a:rPr>
              <a:t>4. Attempt any one part of the following:                          1 x 10 = 10</a:t>
            </a: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sz="2000" b="1">
                <a:latin typeface="Arial" panose="020B0604020202020204" pitchFamily="34" charset="0"/>
                <a:cs typeface="Arial" panose="020B0604020202020204" pitchFamily="34" charset="0"/>
              </a:rPr>
              <a:t>5. Attempt any one part of the following:                          1 x 10 = 10  </a:t>
            </a: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sz="2000" b="1">
                <a:latin typeface="Arial" panose="020B0604020202020204" pitchFamily="34" charset="0"/>
                <a:cs typeface="Arial" panose="020B0604020202020204" pitchFamily="34" charset="0"/>
              </a:rPr>
              <a:t> 6. Attempt any one part of the following:                        1 x 10 = 10    </a:t>
            </a:r>
            <a:endParaRPr lang="en-IN"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i="1">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755650" y="1466850"/>
          <a:ext cx="8042275" cy="1209674"/>
        </p:xfrm>
        <a:graphic>
          <a:graphicData uri="http://schemas.openxmlformats.org/drawingml/2006/table">
            <a:tbl>
              <a:tblPr firstRow="1" bandRow="1">
                <a:tableStyleId>{5C22544A-7EE6-4342-B048-85BDC9FD1C3A}</a:tableStyleId>
              </a:tblPr>
              <a:tblGrid>
                <a:gridCol w="927954">
                  <a:extLst>
                    <a:ext uri="{9D8B030D-6E8A-4147-A177-3AD203B41FA5}">
                      <a16:colId xmlns:a16="http://schemas.microsoft.com/office/drawing/2014/main" val="20000"/>
                    </a:ext>
                  </a:extLst>
                </a:gridCol>
                <a:gridCol w="5413071">
                  <a:extLst>
                    <a:ext uri="{9D8B030D-6E8A-4147-A177-3AD203B41FA5}">
                      <a16:colId xmlns:a16="http://schemas.microsoft.com/office/drawing/2014/main" val="20001"/>
                    </a:ext>
                  </a:extLst>
                </a:gridCol>
                <a:gridCol w="850625">
                  <a:extLst>
                    <a:ext uri="{9D8B030D-6E8A-4147-A177-3AD203B41FA5}">
                      <a16:colId xmlns:a16="http://schemas.microsoft.com/office/drawing/2014/main" val="20002"/>
                    </a:ext>
                  </a:extLst>
                </a:gridCol>
                <a:gridCol w="850625">
                  <a:extLst>
                    <a:ext uri="{9D8B030D-6E8A-4147-A177-3AD203B41FA5}">
                      <a16:colId xmlns:a16="http://schemas.microsoft.com/office/drawing/2014/main" val="20003"/>
                    </a:ext>
                  </a:extLst>
                </a:gridCol>
              </a:tblGrid>
              <a:tr h="478272">
                <a:tc>
                  <a:txBody>
                    <a:bodyPr/>
                    <a:lstStyle/>
                    <a:p>
                      <a:r>
                        <a:rPr lang="en-IN" sz="1800" dirty="0" err="1">
                          <a:solidFill>
                            <a:schemeClr val="tx1"/>
                          </a:solidFill>
                        </a:rPr>
                        <a:t>Q.No</a:t>
                      </a:r>
                      <a:r>
                        <a:rPr lang="en-IN" sz="1800" dirty="0">
                          <a:solidFill>
                            <a:schemeClr val="tx1"/>
                          </a:solidFill>
                        </a:rPr>
                        <a:t>.</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01">
                <a:tc>
                  <a:txBody>
                    <a:bodyPr/>
                    <a:lstStyle/>
                    <a:p>
                      <a:r>
                        <a:rPr lang="en-IN" sz="1800" dirty="0"/>
                        <a:t>1</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01">
                <a:tc>
                  <a:txBody>
                    <a:bodyPr/>
                    <a:lstStyle/>
                    <a:p>
                      <a:r>
                        <a:rPr lang="en-IN" sz="1800" dirty="0"/>
                        <a:t>2</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nvGraphicFramePr>
        <p:xfrm>
          <a:off x="773113" y="3059113"/>
          <a:ext cx="7977187" cy="1096980"/>
        </p:xfrm>
        <a:graphic>
          <a:graphicData uri="http://schemas.openxmlformats.org/drawingml/2006/table">
            <a:tbl>
              <a:tblPr firstRow="1" bandRow="1">
                <a:tableStyleId>{5C22544A-7EE6-4342-B048-85BDC9FD1C3A}</a:tableStyleId>
              </a:tblPr>
              <a:tblGrid>
                <a:gridCol w="920444">
                  <a:extLst>
                    <a:ext uri="{9D8B030D-6E8A-4147-A177-3AD203B41FA5}">
                      <a16:colId xmlns:a16="http://schemas.microsoft.com/office/drawing/2014/main" val="20000"/>
                    </a:ext>
                  </a:extLst>
                </a:gridCol>
                <a:gridCol w="5369261">
                  <a:extLst>
                    <a:ext uri="{9D8B030D-6E8A-4147-A177-3AD203B41FA5}">
                      <a16:colId xmlns:a16="http://schemas.microsoft.com/office/drawing/2014/main" val="20001"/>
                    </a:ext>
                  </a:extLst>
                </a:gridCol>
                <a:gridCol w="843741">
                  <a:extLst>
                    <a:ext uri="{9D8B030D-6E8A-4147-A177-3AD203B41FA5}">
                      <a16:colId xmlns:a16="http://schemas.microsoft.com/office/drawing/2014/main" val="20002"/>
                    </a:ext>
                  </a:extLst>
                </a:gridCol>
                <a:gridCol w="843741">
                  <a:extLst>
                    <a:ext uri="{9D8B030D-6E8A-4147-A177-3AD203B41FA5}">
                      <a16:colId xmlns:a16="http://schemas.microsoft.com/office/drawing/2014/main" val="20003"/>
                    </a:ext>
                  </a:extLst>
                </a:gridCol>
              </a:tblGrid>
              <a:tr h="365654">
                <a:tc>
                  <a:txBody>
                    <a:bodyPr/>
                    <a:lstStyle/>
                    <a:p>
                      <a:r>
                        <a:rPr lang="en-IN" sz="1800" dirty="0" err="1">
                          <a:solidFill>
                            <a:schemeClr val="tx1"/>
                          </a:solidFill>
                        </a:rPr>
                        <a:t>Q.No</a:t>
                      </a:r>
                      <a:r>
                        <a:rPr lang="en-IN" sz="1800" dirty="0">
                          <a:solidFill>
                            <a:schemeClr val="tx1"/>
                          </a:solidFill>
                        </a:rPr>
                        <a:t>.</a:t>
                      </a:r>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654">
                <a:tc>
                  <a:txBody>
                    <a:bodyPr/>
                    <a:lstStyle/>
                    <a:p>
                      <a:r>
                        <a:rPr lang="en-IN" sz="1800" dirty="0"/>
                        <a:t>1</a:t>
                      </a:r>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654">
                <a:tc>
                  <a:txBody>
                    <a:bodyPr/>
                    <a:lstStyle/>
                    <a:p>
                      <a:r>
                        <a:rPr lang="en-IN" sz="1800" dirty="0"/>
                        <a:t>2</a:t>
                      </a:r>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0" marB="456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nvGraphicFramePr>
        <p:xfrm>
          <a:off x="803275" y="4603750"/>
          <a:ext cx="7740650" cy="1560514"/>
        </p:xfrm>
        <a:graphic>
          <a:graphicData uri="http://schemas.openxmlformats.org/drawingml/2006/table">
            <a:tbl>
              <a:tblPr firstRow="1" bandRow="1">
                <a:tableStyleId>{5C22544A-7EE6-4342-B048-85BDC9FD1C3A}</a:tableStyleId>
              </a:tblPr>
              <a:tblGrid>
                <a:gridCol w="893152">
                  <a:extLst>
                    <a:ext uri="{9D8B030D-6E8A-4147-A177-3AD203B41FA5}">
                      <a16:colId xmlns:a16="http://schemas.microsoft.com/office/drawing/2014/main" val="20000"/>
                    </a:ext>
                  </a:extLst>
                </a:gridCol>
                <a:gridCol w="5210054">
                  <a:extLst>
                    <a:ext uri="{9D8B030D-6E8A-4147-A177-3AD203B41FA5}">
                      <a16:colId xmlns:a16="http://schemas.microsoft.com/office/drawing/2014/main" val="20001"/>
                    </a:ext>
                  </a:extLst>
                </a:gridCol>
                <a:gridCol w="818722">
                  <a:extLst>
                    <a:ext uri="{9D8B030D-6E8A-4147-A177-3AD203B41FA5}">
                      <a16:colId xmlns:a16="http://schemas.microsoft.com/office/drawing/2014/main" val="20002"/>
                    </a:ext>
                  </a:extLst>
                </a:gridCol>
                <a:gridCol w="818722">
                  <a:extLst>
                    <a:ext uri="{9D8B030D-6E8A-4147-A177-3AD203B41FA5}">
                      <a16:colId xmlns:a16="http://schemas.microsoft.com/office/drawing/2014/main" val="20003"/>
                    </a:ext>
                  </a:extLst>
                </a:gridCol>
              </a:tblGrid>
              <a:tr h="728276">
                <a:tc>
                  <a:txBody>
                    <a:bodyPr/>
                    <a:lstStyle/>
                    <a:p>
                      <a:r>
                        <a:rPr lang="en-IN" sz="1800" dirty="0" err="1">
                          <a:solidFill>
                            <a:schemeClr val="tx1"/>
                          </a:solidFill>
                        </a:rPr>
                        <a:t>Q.No</a:t>
                      </a:r>
                      <a:r>
                        <a:rPr lang="en-IN" sz="1800" dirty="0">
                          <a:solidFill>
                            <a:schemeClr val="tx1"/>
                          </a:solidFill>
                        </a:rPr>
                        <a:t>.</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6119">
                <a:tc>
                  <a:txBody>
                    <a:bodyPr/>
                    <a:lstStyle/>
                    <a:p>
                      <a:r>
                        <a:rPr lang="en-IN" sz="1800" dirty="0"/>
                        <a:t>1</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6119">
                <a:tc>
                  <a:txBody>
                    <a:bodyPr/>
                    <a:lstStyle/>
                    <a:p>
                      <a:r>
                        <a:rPr lang="en-IN" sz="1800" dirty="0"/>
                        <a:t>2</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5608" name="Slide Number Placeholder 12"/>
          <p:cNvSpPr>
            <a:spLocks noGrp="1"/>
          </p:cNvSpPr>
          <p:nvPr>
            <p:ph type="sldNum" sz="quarter" idx="4294967295"/>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BEE873E6-5358-43BC-AC95-2B669541F710}" type="slidenum">
              <a:rPr lang="en-US" sz="1200" smtClean="0">
                <a:solidFill>
                  <a:srgbClr val="888888"/>
                </a:solidFill>
                <a:latin typeface="Calibri" panose="020F0502020204030204" pitchFamily="34" charset="0"/>
                <a:cs typeface="Calibri" panose="020F0502020204030204" pitchFamily="34" charset="0"/>
                <a:sym typeface="Calibri" panose="020F0502020204030204" pitchFamily="34" charset="0"/>
              </a:rPr>
              <a:pPr>
                <a:buFont typeface="Arial" panose="020B0604020202020204" pitchFamily="34" charset="0"/>
                <a:buNone/>
              </a:pPr>
              <a:t>16</a:t>
            </a:fld>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65609" name="Footer Placeholder 13"/>
          <p:cNvSpPr>
            <a:spLocks noGrp="1"/>
          </p:cNvSpPr>
          <p:nvPr>
            <p:ph type="ftr" sz="quarter" idx="12"/>
          </p:nvPr>
        </p:nvSpPr>
        <p:spPr>
          <a:xfrm>
            <a:off x="3124200" y="6369050"/>
            <a:ext cx="3829050"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r>
              <a:rPr lang="fi-FI" sz="1200">
                <a:solidFill>
                  <a:srgbClr val="888888"/>
                </a:solidFill>
                <a:latin typeface="Calibri" panose="020F0502020204030204" pitchFamily="34" charset="0"/>
                <a:cs typeface="Calibri" panose="020F0502020204030204" pitchFamily="34" charset="0"/>
                <a:sym typeface="Calibri" panose="020F0502020204030204" pitchFamily="34" charset="0"/>
              </a:rPr>
              <a:t>ACSE0602                  CN               Unit 1</a:t>
            </a:r>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pic>
        <p:nvPicPr>
          <p:cNvPr id="656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2183"/>
            <a:ext cx="1428750" cy="76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859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Date Placeholder 3"/>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290A3DBD-DAEB-48C0-909E-AB920700EC74}" type="datetime1">
              <a:rPr lang="en-US" sz="1200" smtClean="0">
                <a:solidFill>
                  <a:srgbClr val="888888"/>
                </a:solidFill>
                <a:latin typeface="Calibri" panose="020F0502020204030204" pitchFamily="34" charset="0"/>
                <a:cs typeface="Calibri" panose="020F0502020204030204" pitchFamily="34" charset="0"/>
                <a:sym typeface="Calibri" panose="020F0502020204030204" pitchFamily="34" charset="0"/>
              </a:rPr>
              <a:t>12/26/2024</a:t>
            </a:fld>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7" name="Title 1"/>
          <p:cNvSpPr txBox="1">
            <a:spLocks/>
          </p:cNvSpPr>
          <p:nvPr/>
        </p:nvSpPr>
        <p:spPr>
          <a:xfrm>
            <a:off x="1447800" y="0"/>
            <a:ext cx="7696200"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2800" dirty="0">
                <a:latin typeface="Times New Roman" pitchFamily="18" charset="0"/>
                <a:cs typeface="Times New Roman" pitchFamily="18" charset="0"/>
                <a:sym typeface="Arial" charset="0"/>
              </a:rPr>
              <a:t>End Semester Question Paper Templates </a:t>
            </a:r>
            <a:endParaRPr lang="en-US" sz="2800" dirty="0">
              <a:latin typeface="Times New Roman" pitchFamily="18" charset="0"/>
              <a:cs typeface="Times New Roman" pitchFamily="18" charset="0"/>
              <a:sym typeface="Arial" charset="0"/>
            </a:endParaRPr>
          </a:p>
        </p:txBody>
      </p:sp>
      <p:sp>
        <p:nvSpPr>
          <p:cNvPr id="66564" name="Rectangle 2"/>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Tx/>
              <a:buFontTx/>
              <a:buNone/>
            </a:pPr>
            <a:br>
              <a:rPr lang="en-US" altLang="en-US"/>
            </a:br>
            <a:endParaRPr lang="en-US" altLang="en-US"/>
          </a:p>
          <a:p>
            <a:pPr eaLnBrk="1" hangingPunct="1">
              <a:buClrTx/>
              <a:buFontTx/>
              <a:buNone/>
            </a:pPr>
            <a:endParaRPr lang="en-US" altLang="en-US"/>
          </a:p>
        </p:txBody>
      </p:sp>
      <p:sp>
        <p:nvSpPr>
          <p:cNvPr id="66565" name="Content Placeholder 1"/>
          <p:cNvSpPr txBox="1">
            <a:spLocks noGrp="1"/>
          </p:cNvSpPr>
          <p:nvPr>
            <p:ph idx="1"/>
          </p:nvPr>
        </p:nvSpPr>
        <p:spPr>
          <a:xfrm>
            <a:off x="457200" y="1225550"/>
            <a:ext cx="8229600" cy="4754563"/>
          </a:xfrm>
        </p:spPr>
        <p:txBody>
          <a:bodyPr/>
          <a:lstStyle/>
          <a:p>
            <a:pPr marL="0" indent="0">
              <a:spcBef>
                <a:spcPts val="363"/>
              </a:spcBef>
              <a:spcAft>
                <a:spcPct val="0"/>
              </a:spcAft>
              <a:buClr>
                <a:srgbClr val="000000"/>
              </a:buClr>
              <a:buFont typeface="Arial" panose="020B0604020202020204" pitchFamily="34" charset="0"/>
              <a:buNone/>
            </a:pPr>
            <a:r>
              <a:rPr lang="en-IN" sz="2000" b="1">
                <a:latin typeface="Arial" panose="020B0604020202020204" pitchFamily="34" charset="0"/>
                <a:cs typeface="Arial" panose="020B0604020202020204" pitchFamily="34" charset="0"/>
              </a:rPr>
              <a:t>7. Attempt any one part of the following:                           1 x 10 = 10</a:t>
            </a: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sz="2000" b="1" i="1">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850900" y="1985963"/>
          <a:ext cx="7829550" cy="1371600"/>
        </p:xfrm>
        <a:graphic>
          <a:graphicData uri="http://schemas.openxmlformats.org/drawingml/2006/table">
            <a:tbl>
              <a:tblPr firstRow="1" bandRow="1">
                <a:tableStyleId>{5C22544A-7EE6-4342-B048-85BDC9FD1C3A}</a:tableStyleId>
              </a:tblPr>
              <a:tblGrid>
                <a:gridCol w="903410">
                  <a:extLst>
                    <a:ext uri="{9D8B030D-6E8A-4147-A177-3AD203B41FA5}">
                      <a16:colId xmlns:a16="http://schemas.microsoft.com/office/drawing/2014/main" val="20000"/>
                    </a:ext>
                  </a:extLst>
                </a:gridCol>
                <a:gridCol w="5269890">
                  <a:extLst>
                    <a:ext uri="{9D8B030D-6E8A-4147-A177-3AD203B41FA5}">
                      <a16:colId xmlns:a16="http://schemas.microsoft.com/office/drawing/2014/main" val="20001"/>
                    </a:ext>
                  </a:extLst>
                </a:gridCol>
                <a:gridCol w="828125">
                  <a:extLst>
                    <a:ext uri="{9D8B030D-6E8A-4147-A177-3AD203B41FA5}">
                      <a16:colId xmlns:a16="http://schemas.microsoft.com/office/drawing/2014/main" val="20002"/>
                    </a:ext>
                  </a:extLst>
                </a:gridCol>
                <a:gridCol w="828125">
                  <a:extLst>
                    <a:ext uri="{9D8B030D-6E8A-4147-A177-3AD203B41FA5}">
                      <a16:colId xmlns:a16="http://schemas.microsoft.com/office/drawing/2014/main" val="20003"/>
                    </a:ext>
                  </a:extLst>
                </a:gridCol>
              </a:tblGrid>
              <a:tr h="640112">
                <a:tc>
                  <a:txBody>
                    <a:bodyPr/>
                    <a:lstStyle/>
                    <a:p>
                      <a:r>
                        <a:rPr lang="en-IN" sz="1800" dirty="0" err="1">
                          <a:solidFill>
                            <a:schemeClr val="tx1"/>
                          </a:solidFill>
                        </a:rPr>
                        <a:t>Q.No</a:t>
                      </a:r>
                      <a:r>
                        <a:rPr lang="en-IN" sz="1800" dirty="0">
                          <a:solidFill>
                            <a:schemeClr val="tx1"/>
                          </a:solidFill>
                        </a:rPr>
                        <a:t>.</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44">
                <a:tc>
                  <a:txBody>
                    <a:bodyPr/>
                    <a:lstStyle/>
                    <a:p>
                      <a:r>
                        <a:rPr lang="en-IN" sz="1800" dirty="0"/>
                        <a:t>1</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44">
                <a:tc>
                  <a:txBody>
                    <a:bodyPr/>
                    <a:lstStyle/>
                    <a:p>
                      <a:r>
                        <a:rPr lang="en-IN" sz="1800" dirty="0"/>
                        <a:t>2</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6588" name="Slide Number Placeholder 10"/>
          <p:cNvSpPr>
            <a:spLocks noGrp="1"/>
          </p:cNvSpPr>
          <p:nvPr>
            <p:ph type="sldNum" sz="quarter" idx="4294967295"/>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CA10AF63-ABA1-4339-839E-459EC0F713B7}" type="slidenum">
              <a:rPr lang="en-US" sz="1200" smtClean="0">
                <a:solidFill>
                  <a:srgbClr val="888888"/>
                </a:solidFill>
                <a:latin typeface="Calibri" panose="020F0502020204030204" pitchFamily="34" charset="0"/>
                <a:cs typeface="Calibri" panose="020F0502020204030204" pitchFamily="34" charset="0"/>
                <a:sym typeface="Calibri" panose="020F0502020204030204" pitchFamily="34" charset="0"/>
              </a:rPr>
              <a:pPr>
                <a:buFont typeface="Arial" panose="020B0604020202020204" pitchFamily="34" charset="0"/>
                <a:buNone/>
              </a:pPr>
              <a:t>17</a:t>
            </a:fld>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66589" name="Footer Placeholder 11"/>
          <p:cNvSpPr>
            <a:spLocks noGrp="1"/>
          </p:cNvSpPr>
          <p:nvPr>
            <p:ph type="ftr" sz="quarter" idx="12"/>
          </p:nvPr>
        </p:nvSpPr>
        <p:spPr>
          <a:xfrm>
            <a:off x="3124200" y="6337300"/>
            <a:ext cx="4302125" cy="384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r>
              <a:rPr lang="fi-FI" sz="1200">
                <a:solidFill>
                  <a:srgbClr val="888888"/>
                </a:solidFill>
                <a:latin typeface="Calibri" panose="020F0502020204030204" pitchFamily="34" charset="0"/>
                <a:cs typeface="Calibri" panose="020F0502020204030204" pitchFamily="34" charset="0"/>
                <a:sym typeface="Calibri" panose="020F0502020204030204" pitchFamily="34" charset="0"/>
              </a:rPr>
              <a:t>ACSE0602                  CN               Unit 1</a:t>
            </a:r>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pic>
        <p:nvPicPr>
          <p:cNvPr id="6659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13112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9802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a:latin typeface="+mj-lt"/>
              </a:rPr>
              <a:t>The student should have knowledge of</a:t>
            </a:r>
          </a:p>
          <a:p>
            <a:pPr lvl="1"/>
            <a:r>
              <a:rPr lang="en-US" sz="2200" dirty="0">
                <a:latin typeface="+mj-lt"/>
              </a:rPr>
              <a:t>Networking</a:t>
            </a:r>
          </a:p>
          <a:p>
            <a:pPr lvl="1"/>
            <a:r>
              <a:rPr lang="en-US" sz="2200" dirty="0">
                <a:latin typeface="+mj-lt"/>
              </a:rPr>
              <a:t>Layout of computer  </a:t>
            </a:r>
          </a:p>
          <a:p>
            <a:pPr lvl="1"/>
            <a:r>
              <a:rPr lang="en-US" sz="2200" dirty="0">
                <a:latin typeface="+mj-lt"/>
              </a:rPr>
              <a:t>Hardware</a:t>
            </a:r>
          </a:p>
          <a:p>
            <a:r>
              <a:rPr lang="en-US" sz="2200" dirty="0"/>
              <a:t>The basic knowledge of C</a:t>
            </a:r>
          </a:p>
        </p:txBody>
      </p:sp>
      <p:sp>
        <p:nvSpPr>
          <p:cNvPr id="4" name="Date Placeholder 3"/>
          <p:cNvSpPr>
            <a:spLocks noGrp="1"/>
          </p:cNvSpPr>
          <p:nvPr>
            <p:ph type="dt" sz="half" idx="10"/>
          </p:nvPr>
        </p:nvSpPr>
        <p:spPr/>
        <p:txBody>
          <a:bodyPr/>
          <a:lstStyle/>
          <a:p>
            <a:fld id="{862110B8-FC7C-469D-9AC9-F819FB82645E}"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Prerequisite</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1"/>
          </p:nvPr>
        </p:nvSpPr>
        <p:spPr>
          <a:noFill/>
        </p:spPr>
        <p:txBody>
          <a:bodyPr/>
          <a:lstStyle/>
          <a:p>
            <a:pPr>
              <a:buFont typeface="Arial" pitchFamily="34" charset="0"/>
              <a:buNone/>
            </a:pPr>
            <a:fld id="{6E003AC8-4BCF-4E40-9A39-A42571207ACE}" type="datetime1">
              <a:rPr lang="en-US" smtClean="0"/>
              <a:t>12/26/2024</a:t>
            </a:fld>
            <a:endParaRPr lang="en-US"/>
          </a:p>
        </p:txBody>
      </p:sp>
      <p:sp>
        <p:nvSpPr>
          <p:cNvPr id="23555" name="Footer Placeholder 4"/>
          <p:cNvSpPr>
            <a:spLocks noGrp="1"/>
          </p:cNvSpPr>
          <p:nvPr>
            <p:ph type="ftr" sz="quarter" idx="12"/>
          </p:nvPr>
        </p:nvSpPr>
        <p:spPr>
          <a:xfrm>
            <a:off x="2514600" y="6356350"/>
            <a:ext cx="5029200" cy="365125"/>
          </a:xfrm>
          <a:noFill/>
        </p:spPr>
        <p:txBody>
          <a:bodyPr/>
          <a:lstStyle/>
          <a:p>
            <a:pPr algn="l">
              <a:buFont typeface="Arial" pitchFamily="34" charset="0"/>
              <a:buNone/>
            </a:pPr>
            <a:r>
              <a:rPr lang="en-US"/>
              <a:t>ACSE0602                  CN               Unit 1</a:t>
            </a:r>
          </a:p>
        </p:txBody>
      </p:sp>
      <p:sp>
        <p:nvSpPr>
          <p:cNvPr id="23556" name="Slide Number Placeholder 5"/>
          <p:cNvSpPr>
            <a:spLocks noGrp="1"/>
          </p:cNvSpPr>
          <p:nvPr>
            <p:ph type="sldNum" sz="quarter" idx="4294967295"/>
          </p:nvPr>
        </p:nvSpPr>
        <p:spPr>
          <a:xfrm>
            <a:off x="6497638" y="6356350"/>
            <a:ext cx="2895600" cy="365125"/>
          </a:xfrm>
          <a:prstGeom prst="rect">
            <a:avLst/>
          </a:prstGeom>
          <a:noFill/>
        </p:spPr>
        <p:txBody>
          <a:bodyPr/>
          <a:lstStyle/>
          <a:p>
            <a:pPr algn="ctr">
              <a:buSzPts val="1400"/>
              <a:buFont typeface="Arial" pitchFamily="34" charset="0"/>
              <a:buNone/>
            </a:pPr>
            <a:fld id="{C9D35AC0-4A6C-4D49-B3C2-AC8A74D5F449}" type="slidenum">
              <a:rPr lang="en-US" smtClean="0"/>
              <a:pPr algn="ctr">
                <a:buSzPts val="1400"/>
                <a:buFont typeface="Arial" pitchFamily="34" charset="0"/>
                <a:buNone/>
              </a:pPr>
              <a:t>19</a:t>
            </a:fld>
            <a:endParaRPr lang="en-US"/>
          </a:p>
        </p:txBody>
      </p:sp>
      <p:sp>
        <p:nvSpPr>
          <p:cNvPr id="7" name="Title 1"/>
          <p:cNvSpPr txBox="1">
            <a:spLocks/>
          </p:cNvSpPr>
          <p:nvPr/>
        </p:nvSpPr>
        <p:spPr>
          <a:xfrm>
            <a:off x="1447800" y="0"/>
            <a:ext cx="7696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000" dirty="0"/>
              <a:t>Brief Introduction to Subject </a:t>
            </a:r>
          </a:p>
        </p:txBody>
      </p:sp>
      <p:sp>
        <p:nvSpPr>
          <p:cNvPr id="23558" name="Text Placeholder 9"/>
          <p:cNvSpPr txBox="1">
            <a:spLocks noGrp="1"/>
          </p:cNvSpPr>
          <p:nvPr>
            <p:ph type="body" idx="1"/>
          </p:nvPr>
        </p:nvSpPr>
        <p:spPr>
          <a:xfrm>
            <a:off x="473075" y="906463"/>
            <a:ext cx="8229600" cy="5353050"/>
          </a:xfrm>
        </p:spPr>
        <p:txBody>
          <a:bodyPr>
            <a:normAutofit/>
          </a:bodyPr>
          <a:lstStyle/>
          <a:p>
            <a:pPr algn="just">
              <a:spcBef>
                <a:spcPts val="363"/>
              </a:spcBef>
              <a:spcAft>
                <a:spcPct val="0"/>
              </a:spcAft>
              <a:buClr>
                <a:srgbClr val="000000"/>
              </a:buClr>
            </a:pPr>
            <a:r>
              <a:rPr lang="en-US" sz="2400" dirty="0"/>
              <a:t>Computer network is a group of devices connected with each other through a transmission medium such as wires, cables etc. </a:t>
            </a:r>
          </a:p>
          <a:p>
            <a:pPr algn="just">
              <a:spcBef>
                <a:spcPts val="363"/>
              </a:spcBef>
              <a:spcAft>
                <a:spcPct val="0"/>
              </a:spcAft>
              <a:buClr>
                <a:srgbClr val="000000"/>
              </a:buClr>
            </a:pPr>
            <a:r>
              <a:rPr lang="en-US" sz="2400" dirty="0"/>
              <a:t>These devices can be computers, printers, scanners, Fax machines etc. </a:t>
            </a:r>
          </a:p>
          <a:p>
            <a:pPr algn="just">
              <a:spcBef>
                <a:spcPts val="363"/>
              </a:spcBef>
              <a:spcAft>
                <a:spcPct val="0"/>
              </a:spcAft>
              <a:buClr>
                <a:srgbClr val="000000"/>
              </a:buClr>
            </a:pPr>
            <a:r>
              <a:rPr lang="en-US" sz="2400" dirty="0"/>
              <a:t>The purpose of having computer network is to send and receive data stored in other devices over the network.</a:t>
            </a:r>
            <a:endParaRPr lang="en-US" sz="2400" u="sng" dirty="0">
              <a:solidFill>
                <a:srgbClr val="0000FF"/>
              </a:solidFill>
              <a:latin typeface="Arial" pitchFamily="34" charset="0"/>
              <a:cs typeface="Arial" pitchFamily="34" charset="0"/>
            </a:endParaRPr>
          </a:p>
        </p:txBody>
      </p:sp>
      <p:pic>
        <p:nvPicPr>
          <p:cNvPr id="8"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half" idx="4294967295"/>
          </p:nvPr>
        </p:nvSpPr>
        <p:spPr>
          <a:xfrm>
            <a:off x="673336" y="1371600"/>
            <a:ext cx="4009292" cy="4482001"/>
          </a:xfrm>
        </p:spPr>
        <p:txBody>
          <a:bodyPr>
            <a:normAutofit/>
          </a:bodyPr>
          <a:lstStyle/>
          <a:p>
            <a:pPr marL="0" indent="0" algn="just">
              <a:lnSpc>
                <a:spcPct val="200000"/>
              </a:lnSpc>
              <a:buNone/>
            </a:pPr>
            <a:endParaRPr lang="en-US" sz="2000" dirty="0"/>
          </a:p>
          <a:p>
            <a:pPr marL="0" indent="0" algn="just">
              <a:lnSpc>
                <a:spcPct val="200000"/>
              </a:lnSpc>
              <a:buNone/>
            </a:pPr>
            <a:endParaRPr lang="en-US" sz="2000" dirty="0"/>
          </a:p>
          <a:p>
            <a:pPr marL="0" indent="0" algn="just">
              <a:lnSpc>
                <a:spcPct val="200000"/>
              </a:lnSpc>
              <a:buNone/>
            </a:pPr>
            <a:endParaRPr lang="en-US" sz="2000" dirty="0"/>
          </a:p>
          <a:p>
            <a:pPr marL="0" indent="0" algn="just">
              <a:lnSpc>
                <a:spcPct val="150000"/>
              </a:lnSpc>
              <a:spcBef>
                <a:spcPts val="0"/>
              </a:spcBef>
              <a:buNone/>
            </a:pPr>
            <a:r>
              <a:rPr lang="en-US" sz="2000" b="1" dirty="0"/>
              <a:t>Faculty Name: Ms. Manisha </a:t>
            </a:r>
          </a:p>
          <a:p>
            <a:pPr marL="0" indent="0" algn="just">
              <a:lnSpc>
                <a:spcPct val="150000"/>
              </a:lnSpc>
              <a:spcBef>
                <a:spcPts val="0"/>
              </a:spcBef>
              <a:buNone/>
            </a:pPr>
            <a:r>
              <a:rPr lang="en-US" sz="2000" b="1" dirty="0"/>
              <a:t>Designation: Assistant Professor</a:t>
            </a:r>
          </a:p>
        </p:txBody>
      </p:sp>
      <p:sp>
        <p:nvSpPr>
          <p:cNvPr id="2" name="Date Placeholder 1">
            <a:extLst>
              <a:ext uri="{FF2B5EF4-FFF2-40B4-BE49-F238E27FC236}">
                <a16:creationId xmlns:a16="http://schemas.microsoft.com/office/drawing/2014/main" id="{68F327E3-C0C4-449A-B80D-D3CD0F1B6DE7}"/>
              </a:ext>
            </a:extLst>
          </p:cNvPr>
          <p:cNvSpPr>
            <a:spLocks noGrp="1"/>
          </p:cNvSpPr>
          <p:nvPr>
            <p:ph type="dt" sz="half" idx="10"/>
          </p:nvPr>
        </p:nvSpPr>
        <p:spPr/>
        <p:txBody>
          <a:bodyPr/>
          <a:lstStyle/>
          <a:p>
            <a:fld id="{6FB614F3-1606-4FAD-854D-9AB2D6D1E307}" type="datetime1">
              <a:rPr lang="en-US" smtClean="0"/>
              <a:t>12/26/2024</a:t>
            </a:fld>
            <a:endParaRPr lang="en-US"/>
          </a:p>
        </p:txBody>
      </p:sp>
      <p:sp>
        <p:nvSpPr>
          <p:cNvPr id="3" name="Footer Placeholder 2">
            <a:extLst>
              <a:ext uri="{FF2B5EF4-FFF2-40B4-BE49-F238E27FC236}">
                <a16:creationId xmlns:a16="http://schemas.microsoft.com/office/drawing/2014/main" id="{AEF14402-864B-4774-BC74-D8D16D6F6199}"/>
              </a:ext>
            </a:extLst>
          </p:cNvPr>
          <p:cNvSpPr>
            <a:spLocks noGrp="1"/>
          </p:cNvSpPr>
          <p:nvPr>
            <p:ph type="ftr" sz="quarter" idx="11"/>
          </p:nvPr>
        </p:nvSpPr>
        <p:spPr/>
        <p:txBody>
          <a:bodyPr/>
          <a:lstStyle/>
          <a:p>
            <a:r>
              <a:rPr lang="en-US"/>
              <a:t>ACSE0602                  CN               Unit 1</a:t>
            </a:r>
          </a:p>
        </p:txBody>
      </p:sp>
      <p:sp>
        <p:nvSpPr>
          <p:cNvPr id="4" name="Slide Number Placeholder 3">
            <a:extLst>
              <a:ext uri="{FF2B5EF4-FFF2-40B4-BE49-F238E27FC236}">
                <a16:creationId xmlns:a16="http://schemas.microsoft.com/office/drawing/2014/main" id="{3C5287FE-7109-43FD-AF47-48794828CD04}"/>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13" name="Title 1"/>
          <p:cNvSpPr txBox="1">
            <a:spLocks/>
          </p:cNvSpPr>
          <p:nvPr/>
        </p:nvSpPr>
        <p:spPr>
          <a:xfrm>
            <a:off x="1447800" y="2"/>
            <a:ext cx="76962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Faculty Introduction</a:t>
            </a:r>
          </a:p>
        </p:txBody>
      </p:sp>
      <p:pic>
        <p:nvPicPr>
          <p:cNvPr id="1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BF531EC-5BE9-465F-0E6F-A3535A074CBA}"/>
              </a:ext>
            </a:extLst>
          </p:cNvPr>
          <p:cNvPicPr>
            <a:picLocks noChangeAspect="1"/>
          </p:cNvPicPr>
          <p:nvPr/>
        </p:nvPicPr>
        <p:blipFill>
          <a:blip r:embed="rId4"/>
          <a:stretch>
            <a:fillRect/>
          </a:stretch>
        </p:blipFill>
        <p:spPr>
          <a:xfrm>
            <a:off x="5638800" y="1407160"/>
            <a:ext cx="1524000" cy="2057400"/>
          </a:xfrm>
          <a:prstGeom prst="rect">
            <a:avLst/>
          </a:prstGeom>
        </p:spPr>
      </p:pic>
    </p:spTree>
    <p:extLst>
      <p:ext uri="{BB962C8B-B14F-4D97-AF65-F5344CB8AC3E}">
        <p14:creationId xmlns:p14="http://schemas.microsoft.com/office/powerpoint/2010/main" val="3464844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sz="2400" dirty="0"/>
              <a:t>Topic Objective</a:t>
            </a:r>
          </a:p>
          <a:p>
            <a:r>
              <a:rPr lang="en-US" sz="2200" dirty="0"/>
              <a:t>The student will get an insight of communications, networking</a:t>
            </a:r>
          </a:p>
          <a:p>
            <a:r>
              <a:rPr lang="en-US" sz="2200" dirty="0"/>
              <a:t>Medium used for transmission</a:t>
            </a:r>
          </a:p>
          <a:p>
            <a:r>
              <a:rPr lang="en-US" sz="2200" dirty="0"/>
              <a:t>Various topologies used</a:t>
            </a:r>
          </a:p>
          <a:p>
            <a:r>
              <a:rPr lang="en-US" sz="2200" dirty="0"/>
              <a:t>The LAN, WAN and MAN concept</a:t>
            </a:r>
          </a:p>
          <a:p>
            <a:endParaRPr lang="en-US" sz="2200" dirty="0"/>
          </a:p>
          <a:p>
            <a:endParaRPr lang="en-US" dirty="0"/>
          </a:p>
        </p:txBody>
      </p:sp>
      <p:sp>
        <p:nvSpPr>
          <p:cNvPr id="4" name="Date Placeholder 3"/>
          <p:cNvSpPr>
            <a:spLocks noGrp="1"/>
          </p:cNvSpPr>
          <p:nvPr>
            <p:ph type="dt" sz="half" idx="10"/>
          </p:nvPr>
        </p:nvSpPr>
        <p:spPr/>
        <p:txBody>
          <a:bodyPr/>
          <a:lstStyle/>
          <a:p>
            <a:fld id="{AE5899C4-C81D-4C58-97FE-0EBE04CAFF04}"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Communication (CO1)</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0975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r>
              <a:rPr lang="en-US" sz="2400" dirty="0"/>
              <a:t>For communication we share the information</a:t>
            </a:r>
          </a:p>
          <a:p>
            <a:r>
              <a:rPr lang="en-US" sz="2400" dirty="0"/>
              <a:t>Data refers to any information </a:t>
            </a:r>
          </a:p>
          <a:p>
            <a:r>
              <a:rPr lang="en-US" sz="2400" dirty="0"/>
              <a:t>Data communication </a:t>
            </a:r>
          </a:p>
          <a:p>
            <a:pPr lvl="1"/>
            <a:r>
              <a:rPr lang="en-US" sz="2200" dirty="0"/>
              <a:t> exchange of data between two devices by some transmission medium.</a:t>
            </a:r>
          </a:p>
          <a:p>
            <a:r>
              <a:rPr lang="en-US" sz="2400" dirty="0"/>
              <a:t>Effectiveness of data communication depends on</a:t>
            </a:r>
          </a:p>
          <a:p>
            <a:pPr lvl="1"/>
            <a:r>
              <a:rPr lang="en-US" sz="2200" dirty="0"/>
              <a:t>Delivery</a:t>
            </a:r>
          </a:p>
          <a:p>
            <a:pPr lvl="1"/>
            <a:r>
              <a:rPr lang="en-US" sz="2200" dirty="0"/>
              <a:t>Accuracy</a:t>
            </a:r>
          </a:p>
          <a:p>
            <a:pPr lvl="1"/>
            <a:r>
              <a:rPr lang="en-US" sz="2200" dirty="0"/>
              <a:t>Timeliness</a:t>
            </a:r>
          </a:p>
          <a:p>
            <a:pPr lvl="1"/>
            <a:r>
              <a:rPr lang="en-US" sz="2200" dirty="0"/>
              <a:t>Jitter</a:t>
            </a:r>
          </a:p>
          <a:p>
            <a:endParaRPr lang="en-US" dirty="0"/>
          </a:p>
        </p:txBody>
      </p:sp>
      <p:sp>
        <p:nvSpPr>
          <p:cNvPr id="4" name="Date Placeholder 3"/>
          <p:cNvSpPr>
            <a:spLocks noGrp="1"/>
          </p:cNvSpPr>
          <p:nvPr>
            <p:ph type="dt" sz="half" idx="10"/>
          </p:nvPr>
        </p:nvSpPr>
        <p:spPr/>
        <p:txBody>
          <a:bodyPr/>
          <a:lstStyle/>
          <a:p>
            <a:fld id="{0C7180DA-6FAA-4B8C-9CD4-583D735B18B8}"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Communication (CO1)</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264" y="1447800"/>
            <a:ext cx="8229600" cy="4525963"/>
          </a:xfrm>
        </p:spPr>
        <p:txBody>
          <a:bodyPr>
            <a:normAutofit/>
          </a:bodyPr>
          <a:lstStyle/>
          <a:p>
            <a:pPr algn="just"/>
            <a:r>
              <a:rPr lang="en-US" sz="2200" dirty="0"/>
              <a:t>A computer network is an interconnection of two or more computers that are able to exchange information</a:t>
            </a:r>
          </a:p>
          <a:p>
            <a:pPr algn="just"/>
            <a:r>
              <a:rPr lang="en-US" sz="2200" dirty="0"/>
              <a:t>Network is a set of devices connected by communication link</a:t>
            </a:r>
          </a:p>
          <a:p>
            <a:pPr algn="just"/>
            <a:r>
              <a:rPr lang="en-US" sz="2200" dirty="0"/>
              <a:t>The computer may be connected via any data communication link</a:t>
            </a:r>
          </a:p>
          <a:p>
            <a:pPr algn="just"/>
            <a:r>
              <a:rPr lang="en-US" sz="2200" dirty="0"/>
              <a:t>Computers can be personal or main frames</a:t>
            </a:r>
          </a:p>
          <a:p>
            <a:pPr algn="just"/>
            <a:r>
              <a:rPr lang="en-US" sz="2200" dirty="0"/>
              <a:t>The computer network may be located anywhere in the world and its size can vary</a:t>
            </a:r>
          </a:p>
          <a:p>
            <a:pPr algn="just"/>
            <a:r>
              <a:rPr lang="en-US" sz="2200" dirty="0"/>
              <a:t>Generally follow a client server model.</a:t>
            </a:r>
          </a:p>
          <a:p>
            <a:pPr algn="just"/>
            <a:endParaRPr lang="en-US" sz="2200" dirty="0"/>
          </a:p>
        </p:txBody>
      </p:sp>
      <p:sp>
        <p:nvSpPr>
          <p:cNvPr id="4" name="Date Placeholder 3"/>
          <p:cNvSpPr>
            <a:spLocks noGrp="1"/>
          </p:cNvSpPr>
          <p:nvPr>
            <p:ph type="dt" sz="half" idx="10"/>
          </p:nvPr>
        </p:nvSpPr>
        <p:spPr/>
        <p:txBody>
          <a:bodyPr/>
          <a:lstStyle/>
          <a:p>
            <a:fld id="{AE20FFCB-A2FF-4EB3-99AE-93F032C113E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6A28FA1-3624-0024-3402-6EDF21A59125}"/>
              </a:ext>
            </a:extLst>
          </p:cNvPr>
          <p:cNvPicPr>
            <a:picLocks noChangeAspect="1"/>
          </p:cNvPicPr>
          <p:nvPr/>
        </p:nvPicPr>
        <p:blipFill>
          <a:blip r:embed="rId3"/>
          <a:stretch>
            <a:fillRect/>
          </a:stretch>
        </p:blipFill>
        <p:spPr>
          <a:xfrm>
            <a:off x="5816600" y="3972131"/>
            <a:ext cx="2844800" cy="2192926"/>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264" y="1447800"/>
            <a:ext cx="8229600" cy="4525963"/>
          </a:xfrm>
        </p:spPr>
        <p:txBody>
          <a:bodyPr>
            <a:normAutofit/>
          </a:bodyPr>
          <a:lstStyle/>
          <a:p>
            <a:pPr marL="0" indent="0" algn="jus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How Does a Computer Network Work</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1800" spc="10" dirty="0">
                <a:solidFill>
                  <a:srgbClr val="273239"/>
                </a:solidFill>
                <a:effectLst/>
                <a:latin typeface="Times New Roman" panose="02020603050405020304" pitchFamily="18" charset="0"/>
                <a:ea typeface="Calibri" panose="020F0502020204030204" pitchFamily="34" charset="0"/>
              </a:rPr>
              <a:t>The working of Computer Networks can be simply defined as rules or protocols which help in sending and receiving data via the links which allow Computer networks to communicate. Each device has an IP Address, that helps in identifying a device.</a:t>
            </a:r>
            <a:endParaRPr lang="en-IN" sz="1800" dirty="0">
              <a:effectLst/>
              <a:latin typeface="Times New Roman" panose="02020603050405020304" pitchFamily="18" charset="0"/>
              <a:ea typeface="Times New Roman" panose="02020603050405020304" pitchFamily="18" charset="0"/>
            </a:endParaRPr>
          </a:p>
          <a:p>
            <a:pPr algn="just"/>
            <a:endParaRPr lang="en-US" sz="2200" dirty="0"/>
          </a:p>
        </p:txBody>
      </p:sp>
      <p:sp>
        <p:nvSpPr>
          <p:cNvPr id="4" name="Date Placeholder 3"/>
          <p:cNvSpPr>
            <a:spLocks noGrp="1"/>
          </p:cNvSpPr>
          <p:nvPr>
            <p:ph type="dt" sz="half" idx="10"/>
          </p:nvPr>
        </p:nvSpPr>
        <p:spPr/>
        <p:txBody>
          <a:bodyPr/>
          <a:lstStyle/>
          <a:p>
            <a:fld id="{AE20FFCB-A2FF-4EB3-99AE-93F032C113E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093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2"/>
            <a:ext cx="8614064" cy="5211762"/>
          </a:xfrm>
        </p:spPr>
        <p:txBody>
          <a:bodyPr>
            <a:normAutofit/>
          </a:bodyPr>
          <a:lstStyle/>
          <a:p>
            <a:pPr marL="0" indent="0" algn="just">
              <a:lnSpc>
                <a:spcPct val="107000"/>
              </a:lnSpc>
              <a:spcAft>
                <a:spcPts val="800"/>
              </a:spcAft>
              <a:buNone/>
            </a:pPr>
            <a:r>
              <a:rPr lang="en-US" sz="1900" b="1" spc="10" dirty="0">
                <a:solidFill>
                  <a:srgbClr val="273239"/>
                </a:solidFill>
                <a:latin typeface="Times New Roman" panose="02020603050405020304" pitchFamily="18" charset="0"/>
                <a:ea typeface="Calibri" panose="020F0502020204030204" pitchFamily="34" charset="0"/>
              </a:rPr>
              <a:t>The goals of a computer network</a:t>
            </a:r>
            <a:endParaRPr lang="en-IN" sz="1900" b="1" spc="10" dirty="0">
              <a:solidFill>
                <a:srgbClr val="273239"/>
              </a:solidFill>
              <a:latin typeface="Times New Roman" panose="02020603050405020304" pitchFamily="18" charset="0"/>
              <a:ea typeface="Calibri" panose="020F0502020204030204" pitchFamily="34" charset="0"/>
            </a:endParaRPr>
          </a:p>
          <a:p>
            <a:pPr algn="just" fontAlgn="base">
              <a:spcAft>
                <a:spcPts val="750"/>
              </a:spcAft>
            </a:pPr>
            <a:r>
              <a:rPr lang="en-IN" sz="1900" spc="10" dirty="0">
                <a:solidFill>
                  <a:srgbClr val="273239"/>
                </a:solidFill>
                <a:latin typeface="Times New Roman" panose="02020603050405020304" pitchFamily="18" charset="0"/>
                <a:ea typeface="Calibri" panose="020F0502020204030204" pitchFamily="34" charset="0"/>
              </a:rPr>
              <a:t>The goals of a computer network are to reduce cost, increase reliability, flexibility, and productivity </a:t>
            </a:r>
          </a:p>
          <a:p>
            <a:pPr algn="just" fontAlgn="base">
              <a:spcAft>
                <a:spcPts val="750"/>
              </a:spcAft>
            </a:pPr>
            <a:r>
              <a:rPr lang="en-IN" sz="1900" spc="10" dirty="0">
                <a:solidFill>
                  <a:srgbClr val="273239"/>
                </a:solidFill>
                <a:latin typeface="Times New Roman" panose="02020603050405020304" pitchFamily="18" charset="0"/>
                <a:ea typeface="Calibri" panose="020F0502020204030204" pitchFamily="34" charset="0"/>
              </a:rPr>
              <a:t>The following are some of the important goals of computer networks:</a:t>
            </a:r>
          </a:p>
          <a:p>
            <a:pPr marL="0" indent="0" algn="just" fontAlgn="base">
              <a:spcAft>
                <a:spcPts val="750"/>
              </a:spcAft>
              <a:buNone/>
            </a:pPr>
            <a:r>
              <a:rPr lang="en-IN" sz="1900" spc="10" dirty="0">
                <a:solidFill>
                  <a:srgbClr val="273239"/>
                </a:solidFill>
                <a:latin typeface="Times New Roman" panose="02020603050405020304" pitchFamily="18" charset="0"/>
                <a:ea typeface="Calibri" panose="020F0502020204030204" pitchFamily="34" charset="0"/>
              </a:rPr>
              <a:t>1</a:t>
            </a:r>
            <a:r>
              <a:rPr lang="en-IN" sz="1900" b="1" spc="10" dirty="0">
                <a:solidFill>
                  <a:srgbClr val="273239"/>
                </a:solidFill>
                <a:latin typeface="Times New Roman" panose="02020603050405020304" pitchFamily="18" charset="0"/>
                <a:ea typeface="Calibri" panose="020F0502020204030204" pitchFamily="34" charset="0"/>
              </a:rPr>
              <a:t>. Performance </a:t>
            </a:r>
            <a:r>
              <a:rPr lang="en-IN" sz="1900" spc="10" dirty="0">
                <a:solidFill>
                  <a:srgbClr val="273239"/>
                </a:solidFill>
                <a:latin typeface="Times New Roman" panose="02020603050405020304" pitchFamily="18" charset="0"/>
                <a:ea typeface="Calibri" panose="020F0502020204030204" pitchFamily="34" charset="0"/>
              </a:rPr>
              <a:t>– </a:t>
            </a:r>
          </a:p>
          <a:p>
            <a:pPr marL="0" indent="0" algn="just" fontAlgn="base">
              <a:spcAft>
                <a:spcPts val="750"/>
              </a:spcAft>
              <a:buNone/>
            </a:pPr>
            <a:r>
              <a:rPr lang="en-IN" sz="1900" spc="10" dirty="0">
                <a:solidFill>
                  <a:srgbClr val="273239"/>
                </a:solidFill>
                <a:latin typeface="Times New Roman" panose="02020603050405020304" pitchFamily="18" charset="0"/>
                <a:ea typeface="Calibri" panose="020F0502020204030204" pitchFamily="34" charset="0"/>
              </a:rPr>
              <a:t>It is measured in terms of transit time and response time. </a:t>
            </a:r>
          </a:p>
          <a:p>
            <a:pPr lvl="0" algn="just" fontAlgn="base">
              <a:spcAft>
                <a:spcPts val="750"/>
              </a:spcAft>
            </a:pPr>
            <a:r>
              <a:rPr lang="en-IN" sz="1900" spc="10" dirty="0">
                <a:solidFill>
                  <a:srgbClr val="273239"/>
                </a:solidFill>
                <a:latin typeface="Times New Roman" panose="02020603050405020304" pitchFamily="18" charset="0"/>
                <a:ea typeface="Calibri" panose="020F0502020204030204" pitchFamily="34" charset="0"/>
              </a:rPr>
              <a:t>Transit time is the time for a message to travel from one device to another </a:t>
            </a:r>
          </a:p>
          <a:p>
            <a:pPr lvl="0" algn="just" fontAlgn="base">
              <a:spcAft>
                <a:spcPts val="750"/>
              </a:spcAft>
            </a:pPr>
            <a:r>
              <a:rPr lang="en-IN" sz="1900" spc="10" dirty="0">
                <a:solidFill>
                  <a:srgbClr val="273239"/>
                </a:solidFill>
                <a:latin typeface="Times New Roman" panose="02020603050405020304" pitchFamily="18" charset="0"/>
                <a:ea typeface="Calibri" panose="020F0502020204030204" pitchFamily="34" charset="0"/>
              </a:rPr>
              <a:t>Response time is the elapsed time between an inquiry and a response. </a:t>
            </a:r>
          </a:p>
          <a:p>
            <a:pPr algn="just"/>
            <a:endParaRPr lang="en-US" sz="2200" dirty="0"/>
          </a:p>
        </p:txBody>
      </p:sp>
      <p:sp>
        <p:nvSpPr>
          <p:cNvPr id="4" name="Date Placeholder 3"/>
          <p:cNvSpPr>
            <a:spLocks noGrp="1"/>
          </p:cNvSpPr>
          <p:nvPr>
            <p:ph type="dt" sz="half" idx="10"/>
          </p:nvPr>
        </p:nvSpPr>
        <p:spPr/>
        <p:txBody>
          <a:bodyPr/>
          <a:lstStyle/>
          <a:p>
            <a:fld id="{AE20FFCB-A2FF-4EB3-99AE-93F032C113E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645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264" y="1447800"/>
            <a:ext cx="8229600" cy="4525963"/>
          </a:xfrm>
        </p:spPr>
        <p:txBody>
          <a:bodyPr>
            <a:normAutofit fontScale="25000" lnSpcReduction="20000"/>
          </a:bodyPr>
          <a:lstStyle/>
          <a:p>
            <a:pPr marL="0" indent="0" algn="just" fontAlgn="base">
              <a:spcAft>
                <a:spcPts val="750"/>
              </a:spcAft>
              <a:buNone/>
            </a:pPr>
            <a:r>
              <a:rPr lang="en-IN" sz="7200" spc="10" dirty="0">
                <a:solidFill>
                  <a:srgbClr val="FF0000"/>
                </a:solidFill>
                <a:latin typeface="Times New Roman" panose="02020603050405020304" pitchFamily="18" charset="0"/>
                <a:ea typeface="Calibri" panose="020F0502020204030204" pitchFamily="34" charset="0"/>
              </a:rPr>
              <a:t>Performance is dependent on the following factors: </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The number of users </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Type of transmission medium </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Capability of connected network </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Efficiency of software </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Bandwidth</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Network topology</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Network protocols</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Distance</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Network congestion</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Network hardware</a:t>
            </a:r>
          </a:p>
          <a:p>
            <a:pPr marL="0" indent="0" algn="just">
              <a:buNone/>
            </a:pPr>
            <a:endParaRPr lang="en-US" sz="2200" dirty="0"/>
          </a:p>
        </p:txBody>
      </p:sp>
      <p:sp>
        <p:nvSpPr>
          <p:cNvPr id="4" name="Date Placeholder 3"/>
          <p:cNvSpPr>
            <a:spLocks noGrp="1"/>
          </p:cNvSpPr>
          <p:nvPr>
            <p:ph type="dt" sz="half" idx="10"/>
          </p:nvPr>
        </p:nvSpPr>
        <p:spPr/>
        <p:txBody>
          <a:bodyPr/>
          <a:lstStyle/>
          <a:p>
            <a:fld id="{AE20FFCB-A2FF-4EB3-99AE-93F032C113E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36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264" y="990600"/>
            <a:ext cx="8229600" cy="4983163"/>
          </a:xfrm>
        </p:spPr>
        <p:txBody>
          <a:bodyPr>
            <a:normAutofit fontScale="25000" lnSpcReduction="20000"/>
          </a:bodyPr>
          <a:lstStyle/>
          <a:p>
            <a:pPr marL="0" indent="0" algn="just" fontAlgn="base">
              <a:spcAft>
                <a:spcPts val="750"/>
              </a:spcAft>
              <a:buNone/>
            </a:pPr>
            <a:r>
              <a:rPr lang="en-IN" sz="7200" b="1" spc="10" dirty="0">
                <a:solidFill>
                  <a:srgbClr val="273239"/>
                </a:solidFill>
                <a:latin typeface="Times New Roman" panose="02020603050405020304" pitchFamily="18" charset="0"/>
                <a:ea typeface="Calibri" panose="020F0502020204030204" pitchFamily="34" charset="0"/>
              </a:rPr>
              <a:t>Reliability</a:t>
            </a:r>
            <a:r>
              <a:rPr lang="en-IN" sz="7200" spc="10" dirty="0">
                <a:solidFill>
                  <a:srgbClr val="273239"/>
                </a:solidFill>
                <a:latin typeface="Times New Roman" panose="02020603050405020304" pitchFamily="18" charset="0"/>
                <a:ea typeface="Calibri" panose="020F0502020204030204" pitchFamily="34" charset="0"/>
              </a:rPr>
              <a:t> – It is measured in terms of </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Frequency of failure </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Recovery from failures </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Robustness during catastrophe </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Quality of service (QoS)</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Reducing single points of failure</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Capacity planning</a:t>
            </a:r>
          </a:p>
          <a:p>
            <a:pPr lvl="0" algn="just" fontAlgn="base">
              <a:spcAft>
                <a:spcPts val="750"/>
              </a:spcAft>
            </a:pPr>
            <a:r>
              <a:rPr lang="en-IN" sz="7200" spc="10" dirty="0">
                <a:solidFill>
                  <a:srgbClr val="273239"/>
                </a:solidFill>
                <a:latin typeface="Times New Roman" panose="02020603050405020304" pitchFamily="18" charset="0"/>
                <a:ea typeface="Calibri" panose="020F0502020204030204" pitchFamily="34" charset="0"/>
              </a:rPr>
              <a:t>Network architecture</a:t>
            </a:r>
          </a:p>
          <a:p>
            <a:pPr marL="0" indent="0" algn="just" fontAlgn="base">
              <a:spcAft>
                <a:spcPts val="750"/>
              </a:spcAft>
              <a:buNone/>
            </a:pPr>
            <a:r>
              <a:rPr lang="en-IN" sz="7200" b="1" spc="10" dirty="0">
                <a:solidFill>
                  <a:srgbClr val="273239"/>
                </a:solidFill>
                <a:latin typeface="Times New Roman" panose="02020603050405020304" pitchFamily="18" charset="0"/>
                <a:ea typeface="Calibri" panose="020F0502020204030204" pitchFamily="34" charset="0"/>
              </a:rPr>
              <a:t>3. Security – </a:t>
            </a:r>
            <a:r>
              <a:rPr lang="en-IN" sz="7200" spc="10" dirty="0">
                <a:solidFill>
                  <a:srgbClr val="273239"/>
                </a:solidFill>
                <a:latin typeface="Times New Roman" panose="02020603050405020304" pitchFamily="18" charset="0"/>
                <a:ea typeface="Calibri" panose="020F0502020204030204" pitchFamily="34" charset="0"/>
              </a:rPr>
              <a:t>It means protecting data from unauthorized access. </a:t>
            </a:r>
          </a:p>
          <a:p>
            <a:pPr marL="0" indent="0" algn="just" fontAlgn="base">
              <a:spcAft>
                <a:spcPts val="750"/>
              </a:spcAft>
              <a:buNone/>
            </a:pPr>
            <a:r>
              <a:rPr lang="en-IN" sz="7200" b="1" spc="10" dirty="0">
                <a:solidFill>
                  <a:srgbClr val="273239"/>
                </a:solidFill>
                <a:latin typeface="Times New Roman" panose="02020603050405020304" pitchFamily="18" charset="0"/>
                <a:ea typeface="Calibri" panose="020F0502020204030204" pitchFamily="34" charset="0"/>
              </a:rPr>
              <a:t>4. Network topology-</a:t>
            </a:r>
          </a:p>
          <a:p>
            <a:pPr marL="0" indent="0" algn="just" fontAlgn="base">
              <a:spcAft>
                <a:spcPts val="750"/>
              </a:spcAft>
              <a:buNone/>
            </a:pPr>
            <a:r>
              <a:rPr lang="en-IN" sz="7200" b="1" spc="10" dirty="0">
                <a:solidFill>
                  <a:srgbClr val="273239"/>
                </a:solidFill>
                <a:latin typeface="Times New Roman" panose="02020603050405020304" pitchFamily="18" charset="0"/>
                <a:ea typeface="Calibri" panose="020F0502020204030204" pitchFamily="34" charset="0"/>
              </a:rPr>
              <a:t> </a:t>
            </a:r>
            <a:r>
              <a:rPr lang="en-IN" sz="7200" spc="10" dirty="0">
                <a:solidFill>
                  <a:srgbClr val="273239"/>
                </a:solidFill>
                <a:latin typeface="Times New Roman" panose="02020603050405020304" pitchFamily="18" charset="0"/>
                <a:ea typeface="Calibri" panose="020F0502020204030204" pitchFamily="34" charset="0"/>
              </a:rPr>
              <a:t>it is another crucial factor to consider when designing a computer network. It refers to the way in which computers, devices, and links are arranged in a network. </a:t>
            </a:r>
            <a:endParaRPr lang="en-US" sz="2200" dirty="0"/>
          </a:p>
        </p:txBody>
      </p:sp>
      <p:sp>
        <p:nvSpPr>
          <p:cNvPr id="4" name="Date Placeholder 3"/>
          <p:cNvSpPr>
            <a:spLocks noGrp="1"/>
          </p:cNvSpPr>
          <p:nvPr>
            <p:ph type="dt" sz="half" idx="10"/>
          </p:nvPr>
        </p:nvSpPr>
        <p:spPr/>
        <p:txBody>
          <a:bodyPr/>
          <a:lstStyle/>
          <a:p>
            <a:fld id="{AE20FFCB-A2FF-4EB3-99AE-93F032C113E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093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20FFCB-A2FF-4EB3-99AE-93F032C113E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B8995C54-9930-1DE1-8278-CB7D556FC039}"/>
              </a:ext>
            </a:extLst>
          </p:cNvPr>
          <p:cNvSpPr>
            <a:spLocks noGrp="1"/>
          </p:cNvSpPr>
          <p:nvPr>
            <p:ph idx="1"/>
          </p:nvPr>
        </p:nvSpPr>
        <p:spPr>
          <a:xfrm>
            <a:off x="609600" y="1044574"/>
            <a:ext cx="8229600" cy="4953000"/>
          </a:xfrm>
        </p:spPr>
        <p:txBody>
          <a:bodyPr>
            <a:normAutofit/>
          </a:bodyPr>
          <a:lstStyle/>
          <a:p>
            <a:pPr marL="0" indent="0" algn="just" fontAlgn="base">
              <a:spcAft>
                <a:spcPts val="750"/>
              </a:spcAft>
              <a:buNone/>
            </a:pPr>
            <a:r>
              <a:rPr lang="en-IN" sz="1800" b="1" spc="10" dirty="0">
                <a:solidFill>
                  <a:srgbClr val="273239"/>
                </a:solidFill>
                <a:latin typeface="Times New Roman" panose="02020603050405020304" pitchFamily="18" charset="0"/>
                <a:ea typeface="Calibri" panose="020F0502020204030204" pitchFamily="34" charset="0"/>
              </a:rPr>
              <a:t>Goals of Computer Networks: </a:t>
            </a:r>
          </a:p>
          <a:p>
            <a:pPr marL="0" indent="0" algn="just" fontAlgn="base">
              <a:spcAft>
                <a:spcPts val="750"/>
              </a:spcAft>
              <a:buNone/>
            </a:pPr>
            <a:r>
              <a:rPr lang="en-IN" sz="1800" spc="10" dirty="0">
                <a:solidFill>
                  <a:srgbClr val="273239"/>
                </a:solidFill>
                <a:latin typeface="Times New Roman" panose="02020603050405020304" pitchFamily="18" charset="0"/>
                <a:ea typeface="Calibri" panose="020F0502020204030204" pitchFamily="34" charset="0"/>
              </a:rPr>
              <a:t> some important goals of computer networks:  </a:t>
            </a:r>
          </a:p>
          <a:p>
            <a:pPr algn="just" fontAlgn="base">
              <a:spcAft>
                <a:spcPts val="750"/>
              </a:spcAft>
            </a:pPr>
            <a:r>
              <a:rPr lang="en-IN" sz="1800" spc="10" dirty="0">
                <a:solidFill>
                  <a:srgbClr val="273239"/>
                </a:solidFill>
                <a:latin typeface="Times New Roman" panose="02020603050405020304" pitchFamily="18" charset="0"/>
                <a:ea typeface="Calibri" panose="020F0502020204030204" pitchFamily="34" charset="0"/>
              </a:rPr>
              <a:t>Resource Sharing – </a:t>
            </a:r>
          </a:p>
          <a:p>
            <a:pPr algn="just" fontAlgn="base">
              <a:spcAft>
                <a:spcPts val="750"/>
              </a:spcAft>
            </a:pPr>
            <a:r>
              <a:rPr lang="en-IN" sz="1800" spc="10" dirty="0">
                <a:solidFill>
                  <a:srgbClr val="273239"/>
                </a:solidFill>
                <a:latin typeface="Times New Roman" panose="02020603050405020304" pitchFamily="18" charset="0"/>
                <a:ea typeface="Calibri" panose="020F0502020204030204" pitchFamily="34" charset="0"/>
              </a:rPr>
              <a:t>High Reliability – </a:t>
            </a:r>
          </a:p>
          <a:p>
            <a:pPr algn="just" fontAlgn="base">
              <a:spcAft>
                <a:spcPts val="750"/>
              </a:spcAft>
            </a:pPr>
            <a:r>
              <a:rPr lang="en-IN" sz="1800" spc="10" dirty="0">
                <a:solidFill>
                  <a:srgbClr val="273239"/>
                </a:solidFill>
                <a:latin typeface="Times New Roman" panose="02020603050405020304" pitchFamily="18" charset="0"/>
                <a:ea typeface="Calibri" panose="020F0502020204030204" pitchFamily="34" charset="0"/>
              </a:rPr>
              <a:t>Inter-process Communication-</a:t>
            </a:r>
          </a:p>
          <a:p>
            <a:pPr algn="just" fontAlgn="base">
              <a:spcAft>
                <a:spcPts val="750"/>
              </a:spcAft>
            </a:pPr>
            <a:r>
              <a:rPr lang="en-IN" sz="1800" spc="10" dirty="0">
                <a:solidFill>
                  <a:srgbClr val="273239"/>
                </a:solidFill>
                <a:latin typeface="Times New Roman" panose="02020603050405020304" pitchFamily="18" charset="0"/>
                <a:ea typeface="Calibri" panose="020F0502020204030204" pitchFamily="34" charset="0"/>
              </a:rPr>
              <a:t>Flexible access – </a:t>
            </a:r>
          </a:p>
          <a:p>
            <a:pPr algn="just" fontAlgn="base">
              <a:spcAft>
                <a:spcPts val="750"/>
              </a:spcAft>
            </a:pPr>
            <a:r>
              <a:rPr lang="en-IN" sz="1800" spc="10" dirty="0">
                <a:solidFill>
                  <a:srgbClr val="273239"/>
                </a:solidFill>
                <a:latin typeface="Times New Roman" panose="02020603050405020304" pitchFamily="18" charset="0"/>
                <a:ea typeface="Calibri" panose="020F0502020204030204" pitchFamily="34" charset="0"/>
              </a:rPr>
              <a:t>Security–</a:t>
            </a:r>
          </a:p>
          <a:p>
            <a:pPr algn="just" fontAlgn="base">
              <a:spcAft>
                <a:spcPts val="750"/>
              </a:spcAft>
            </a:pPr>
            <a:r>
              <a:rPr lang="en-IN" sz="1800" spc="10" dirty="0">
                <a:solidFill>
                  <a:srgbClr val="273239"/>
                </a:solidFill>
                <a:latin typeface="Times New Roman" panose="02020603050405020304" pitchFamily="18" charset="0"/>
                <a:ea typeface="Calibri" panose="020F0502020204030204" pitchFamily="34" charset="0"/>
              </a:rPr>
              <a:t>Performance</a:t>
            </a:r>
          </a:p>
          <a:p>
            <a:pPr algn="just" fontAlgn="base">
              <a:spcAft>
                <a:spcPts val="750"/>
              </a:spcAft>
            </a:pPr>
            <a:r>
              <a:rPr lang="en-IN" sz="1800" spc="10" dirty="0">
                <a:solidFill>
                  <a:srgbClr val="273239"/>
                </a:solidFill>
                <a:latin typeface="Times New Roman" panose="02020603050405020304" pitchFamily="18" charset="0"/>
                <a:ea typeface="Calibri" panose="020F0502020204030204" pitchFamily="34" charset="0"/>
              </a:rPr>
              <a:t>Scalability- </a:t>
            </a:r>
          </a:p>
        </p:txBody>
      </p:sp>
    </p:spTree>
    <p:extLst>
      <p:ext uri="{BB962C8B-B14F-4D97-AF65-F5344CB8AC3E}">
        <p14:creationId xmlns:p14="http://schemas.microsoft.com/office/powerpoint/2010/main" val="3017029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20FFCB-A2FF-4EB3-99AE-93F032C113E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B8995C54-9930-1DE1-8278-CB7D556FC039}"/>
              </a:ext>
            </a:extLst>
          </p:cNvPr>
          <p:cNvSpPr>
            <a:spLocks noGrp="1"/>
          </p:cNvSpPr>
          <p:nvPr>
            <p:ph idx="1"/>
          </p:nvPr>
        </p:nvSpPr>
        <p:spPr>
          <a:xfrm>
            <a:off x="457200" y="1066800"/>
            <a:ext cx="8229600" cy="4953000"/>
          </a:xfrm>
        </p:spPr>
        <p:txBody>
          <a:bodyPr>
            <a:noAutofit/>
          </a:bodyPr>
          <a:lstStyle/>
          <a:p>
            <a:pPr marL="0" indent="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Basic Terminologies of Computer Networks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fontAlgn="base">
              <a:lnSpc>
                <a:spcPct val="107000"/>
              </a:lnSpc>
            </a:pPr>
            <a:r>
              <a:rPr lang="en-IN" sz="1800" b="1"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Network:</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A network is a collection of computers and devices that are connected together to enable communication and data exchange.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fontAlgn="base">
              <a:lnSpc>
                <a:spcPct val="107000"/>
              </a:lnSpc>
            </a:pPr>
            <a:r>
              <a:rPr lang="en-IN" sz="1800" b="1"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Nodes:</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Nodes are devices that are connected to a network. These can include computers, Servers, Printers, </a:t>
            </a:r>
            <a:r>
              <a:rPr lang="en-IN" sz="1800" u="none" strike="noStrike"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Routers,</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u="none" strike="noStrike"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Switches</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and other devices.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fontAlgn="base">
              <a:lnSpc>
                <a:spcPct val="107000"/>
              </a:lnSpc>
            </a:pPr>
            <a:r>
              <a:rPr lang="en-IN" sz="1800" b="1"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Protocol:</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A protocol is a set of rules and standards that govern how data is transmitted over a network. Examples of protocols include </a:t>
            </a:r>
            <a:r>
              <a:rPr lang="en-IN" sz="1800" u="none" strike="noStrike"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TCP/IP</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u="none" strike="noStrike"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HTTP</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1800" u="none" strike="noStrike"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FTP</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fontAlgn="base">
              <a:lnSpc>
                <a:spcPct val="107000"/>
              </a:lnSpc>
            </a:pPr>
            <a:r>
              <a:rPr lang="en-IN" sz="1800" b="1"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Topology:</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Network topology refers to the physical and logical arrangement of nodes on a network. The common network topologies include bus, star, ring, mesh, and tree.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5339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20FFCB-A2FF-4EB3-99AE-93F032C113E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B8995C54-9930-1DE1-8278-CB7D556FC039}"/>
              </a:ext>
            </a:extLst>
          </p:cNvPr>
          <p:cNvSpPr>
            <a:spLocks noGrp="1"/>
          </p:cNvSpPr>
          <p:nvPr>
            <p:ph idx="1"/>
          </p:nvPr>
        </p:nvSpPr>
        <p:spPr>
          <a:xfrm>
            <a:off x="457200" y="1066800"/>
            <a:ext cx="8229600" cy="4953000"/>
          </a:xfrm>
        </p:spPr>
        <p:txBody>
          <a:bodyPr>
            <a:noAutofit/>
          </a:bodyPr>
          <a:lstStyle/>
          <a:p>
            <a:pPr lvl="0" algn="just" fontAlgn="base">
              <a:lnSpc>
                <a:spcPct val="107000"/>
              </a:lnSpc>
            </a:pPr>
            <a:r>
              <a:rPr lang="en-IN" sz="1800" b="1"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Service Provider Networks:</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These types of Networks give permission to take Network Capacity and Functionality on lease from the Provider. Service Provider Networks include Wireless Communications, Data Carriers, etc.</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fontAlgn="base">
              <a:lnSpc>
                <a:spcPct val="107000"/>
              </a:lnSpc>
            </a:pPr>
            <a:r>
              <a:rPr lang="en-IN" sz="1800" b="1"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IP Address:</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An IP address is a unique numerical identifier that is assigned to every device on a network. IP addresses are used to identify devices and enable communication between them.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fontAlgn="base">
              <a:lnSpc>
                <a:spcPct val="107000"/>
              </a:lnSpc>
              <a:spcAft>
                <a:spcPts val="800"/>
              </a:spcAft>
            </a:pPr>
            <a:r>
              <a:rPr lang="en-IN" sz="1800" b="1"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DNS:</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The </a:t>
            </a:r>
            <a:r>
              <a:rPr lang="en-IN" sz="1800" u="none" strike="noStrike"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Domain Name System (DNS)</a:t>
            </a:r>
            <a:r>
              <a:rPr lang="en-IN" sz="1800" kern="100"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 is a protocol that is used to translate human-readable domain names (such as www.google.com) into IP addresses that computers can understand.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spc="10" dirty="0">
                <a:solidFill>
                  <a:srgbClr val="273239"/>
                </a:solidFill>
                <a:effectLst/>
                <a:latin typeface="Times New Roman" panose="02020603050405020304" pitchFamily="18" charset="0"/>
                <a:ea typeface="Calibri" panose="020F0502020204030204" pitchFamily="34" charset="0"/>
              </a:rPr>
              <a:t>Firewall:</a:t>
            </a:r>
            <a:r>
              <a:rPr lang="en-IN" sz="1800" spc="10" dirty="0">
                <a:solidFill>
                  <a:srgbClr val="273239"/>
                </a:solidFill>
                <a:effectLst/>
                <a:latin typeface="Times New Roman" panose="02020603050405020304" pitchFamily="18" charset="0"/>
                <a:ea typeface="Calibri" panose="020F0502020204030204" pitchFamily="34" charset="0"/>
              </a:rPr>
              <a:t> A </a:t>
            </a:r>
            <a:r>
              <a:rPr lang="en-IN" sz="1800" u="none" strike="noStrike" spc="10" dirty="0">
                <a:solidFill>
                  <a:srgbClr val="273239"/>
                </a:solidFill>
                <a:effectLst/>
                <a:latin typeface="Times New Roman" panose="02020603050405020304" pitchFamily="18" charset="0"/>
                <a:ea typeface="Calibri" panose="020F0502020204030204" pitchFamily="34" charset="0"/>
                <a:cs typeface="Times New Roman" panose="02020603050405020304" pitchFamily="18" charset="0"/>
              </a:rPr>
              <a:t>firewall</a:t>
            </a:r>
            <a:r>
              <a:rPr lang="en-IN" sz="1800" spc="10" dirty="0">
                <a:solidFill>
                  <a:srgbClr val="273239"/>
                </a:solidFill>
                <a:effectLst/>
                <a:latin typeface="Times New Roman" panose="02020603050405020304" pitchFamily="18" charset="0"/>
                <a:ea typeface="Calibri" panose="020F0502020204030204" pitchFamily="34" charset="0"/>
              </a:rPr>
              <a:t> is a security device that is used to monitor and control incoming and outgoing network traffic. Firewalls are used to protect networks from unauthorized access and other security threats.</a:t>
            </a:r>
            <a:endParaRPr lang="en-IN" sz="1800" spc="10" dirty="0">
              <a:solidFill>
                <a:srgbClr val="273239"/>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477772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588"/>
            <a:ext cx="7010400" cy="796925"/>
          </a:xfrm>
        </p:spPr>
        <p:style>
          <a:lnRef idx="1">
            <a:schemeClr val="accent5"/>
          </a:lnRef>
          <a:fillRef idx="2">
            <a:schemeClr val="accent5"/>
          </a:fillRef>
          <a:effectRef idx="1">
            <a:schemeClr val="accent5"/>
          </a:effectRef>
          <a:fontRef idx="minor">
            <a:schemeClr val="dk1"/>
          </a:fontRef>
        </p:style>
        <p:txBody>
          <a:bodyPr rtlCol="0"/>
          <a:lstStyle/>
          <a:p>
            <a:pPr>
              <a:buFont typeface="Arial" charset="0"/>
              <a:buNone/>
              <a:defRPr/>
            </a:pPr>
            <a:r>
              <a:rPr lang="en-US" sz="2800" dirty="0">
                <a:latin typeface="Times New Roman" pitchFamily="18" charset="0"/>
                <a:cs typeface="Times New Roman" pitchFamily="18" charset="0"/>
                <a:sym typeface="Arial" charset="0"/>
              </a:rPr>
              <a:t>Evaluation Scheme</a:t>
            </a:r>
            <a:endParaRPr lang="en-IN" sz="2800" dirty="0">
              <a:latin typeface="Times New Roman" pitchFamily="18" charset="0"/>
              <a:cs typeface="Times New Roman" pitchFamily="18" charset="0"/>
              <a:sym typeface="Arial" charset="0"/>
            </a:endParaRPr>
          </a:p>
        </p:txBody>
      </p:sp>
      <p:sp>
        <p:nvSpPr>
          <p:cNvPr id="39939" name="Rectangle 7"/>
          <p:cNvSpPr>
            <a:spLocks noChangeArrowheads="1"/>
          </p:cNvSpPr>
          <p:nvPr/>
        </p:nvSpPr>
        <p:spPr bwMode="auto">
          <a:xfrm>
            <a:off x="204788" y="946150"/>
            <a:ext cx="8245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buClrTx/>
              <a:buFontTx/>
              <a:buNone/>
              <a:defRPr/>
            </a:pPr>
            <a:r>
              <a:rPr lang="en-US" sz="2400" dirty="0">
                <a:latin typeface="Times New Roman" panose="02020603050405020304" pitchFamily="18" charset="0"/>
                <a:cs typeface="Times New Roman" panose="02020603050405020304" pitchFamily="18" charset="0"/>
              </a:rPr>
              <a:t>        </a:t>
            </a:r>
          </a:p>
        </p:txBody>
      </p:sp>
      <p:sp>
        <p:nvSpPr>
          <p:cNvPr id="39940" name="Date Placeholder 6"/>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0E3E6224-E3A7-45C6-B5E4-169FD04C4B68}" type="datetime1">
              <a:rPr lang="en-US" sz="1200" smtClean="0">
                <a:solidFill>
                  <a:srgbClr val="888888"/>
                </a:solidFill>
                <a:latin typeface="Calibri" panose="020F0502020204030204" pitchFamily="34" charset="0"/>
                <a:cs typeface="Calibri" panose="020F0502020204030204" pitchFamily="34" charset="0"/>
                <a:sym typeface="Calibri" panose="020F0502020204030204" pitchFamily="34" charset="0"/>
              </a:rPr>
              <a:t>12/26/2024</a:t>
            </a:fld>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39941" name="Slide Number Placeholder 7"/>
          <p:cNvSpPr>
            <a:spLocks noGrp="1"/>
          </p:cNvSpPr>
          <p:nvPr>
            <p:ph type="sldNum" sz="quarter" idx="4294967295"/>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C7FAFD75-C369-404B-8901-03CF49A01E66}" type="slidenum">
              <a:rPr lang="en-US" sz="1200" smtClean="0">
                <a:solidFill>
                  <a:srgbClr val="888888"/>
                </a:solidFill>
                <a:latin typeface="Calibri" panose="020F0502020204030204" pitchFamily="34" charset="0"/>
                <a:cs typeface="Calibri" panose="020F0502020204030204" pitchFamily="34" charset="0"/>
                <a:sym typeface="Calibri" panose="020F0502020204030204" pitchFamily="34" charset="0"/>
              </a:rPr>
              <a:pPr>
                <a:buFont typeface="Arial" panose="020B0604020202020204" pitchFamily="34" charset="0"/>
                <a:buNone/>
              </a:pPr>
              <a:t>3</a:t>
            </a:fld>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39942" name="Footer Placeholder 8"/>
          <p:cNvSpPr>
            <a:spLocks noGrp="1"/>
          </p:cNvSpPr>
          <p:nvPr>
            <p:ph type="ftr" sz="quarter" idx="12"/>
          </p:nvPr>
        </p:nvSpPr>
        <p:spPr>
          <a:xfrm>
            <a:off x="3124200" y="6196013"/>
            <a:ext cx="4286250" cy="525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r>
              <a:rPr lang="fi-FI" sz="1200">
                <a:solidFill>
                  <a:srgbClr val="888888"/>
                </a:solidFill>
                <a:latin typeface="Calibri" panose="020F0502020204030204" pitchFamily="34" charset="0"/>
                <a:cs typeface="Calibri" panose="020F0502020204030204" pitchFamily="34" charset="0"/>
                <a:sym typeface="Calibri" panose="020F0502020204030204" pitchFamily="34" charset="0"/>
              </a:rPr>
              <a:t>ACSE0602                  CN               Unit 1</a:t>
            </a:r>
            <a:endParaRPr 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pic>
        <p:nvPicPr>
          <p:cNvPr id="39943"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8" y="66675"/>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30621" y="1252807"/>
            <a:ext cx="8670695" cy="4995593"/>
          </a:xfrm>
          <a:prstGeom prst="rect">
            <a:avLst/>
          </a:prstGeo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4" name="TextBox 3">
            <a:extLst>
              <a:ext uri="{FF2B5EF4-FFF2-40B4-BE49-F238E27FC236}">
                <a16:creationId xmlns:a16="http://schemas.microsoft.com/office/drawing/2014/main" id="{C7B2BEA3-9124-BE82-EA06-BED059E40DEB}"/>
              </a:ext>
            </a:extLst>
          </p:cNvPr>
          <p:cNvSpPr txBox="1"/>
          <p:nvPr/>
        </p:nvSpPr>
        <p:spPr>
          <a:xfrm>
            <a:off x="80626" y="2667000"/>
            <a:ext cx="8570683" cy="228600"/>
          </a:xfrm>
          <a:prstGeom prst="rect">
            <a:avLst/>
          </a:prstGeom>
          <a:noFill/>
          <a:ln>
            <a:solidFill>
              <a:srgbClr val="FF0000"/>
            </a:solidFill>
          </a:ln>
        </p:spPr>
        <p:txBody>
          <a:bodyPr wrap="square" rtlCol="0">
            <a:spAutoFit/>
          </a:bodyPr>
          <a:lstStyle/>
          <a:p>
            <a:endParaRPr lang="en-IN" dirty="0"/>
          </a:p>
        </p:txBody>
      </p:sp>
    </p:spTree>
    <p:extLst>
      <p:ext uri="{BB962C8B-B14F-4D97-AF65-F5344CB8AC3E}">
        <p14:creationId xmlns:p14="http://schemas.microsoft.com/office/powerpoint/2010/main" val="1285466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fontAlgn="base">
              <a:lnSpc>
                <a:spcPct val="107000"/>
              </a:lnSpc>
              <a:buNone/>
            </a:pPr>
            <a:r>
              <a:rPr lang="en-US" sz="1800" b="1" kern="100" spc="10" dirty="0">
                <a:solidFill>
                  <a:srgbClr val="273239"/>
                </a:solidFill>
                <a:latin typeface="Times New Roman" panose="02020603050405020304" pitchFamily="18" charset="0"/>
                <a:ea typeface="Calibri" panose="020F0502020204030204" pitchFamily="34" charset="0"/>
                <a:cs typeface="Times New Roman" panose="02020603050405020304" pitchFamily="18" charset="0"/>
              </a:rPr>
              <a:t>Components of Computer Networks:-</a:t>
            </a:r>
          </a:p>
          <a:p>
            <a:pPr algn="just" fontAlgn="base">
              <a:lnSpc>
                <a:spcPct val="107000"/>
              </a:lnSpc>
            </a:pPr>
            <a:r>
              <a:rPr lang="en-US" sz="1800" kern="100" spc="10" dirty="0">
                <a:solidFill>
                  <a:srgbClr val="273239"/>
                </a:solidFill>
                <a:latin typeface="Times New Roman" panose="02020603050405020304" pitchFamily="18" charset="0"/>
                <a:ea typeface="Calibri" panose="020F0502020204030204" pitchFamily="34" charset="0"/>
                <a:cs typeface="Times New Roman" panose="02020603050405020304" pitchFamily="18" charset="0"/>
              </a:rPr>
              <a:t>Message – information to be communicated</a:t>
            </a:r>
          </a:p>
          <a:p>
            <a:pPr algn="just" fontAlgn="base">
              <a:lnSpc>
                <a:spcPct val="107000"/>
              </a:lnSpc>
            </a:pPr>
            <a:r>
              <a:rPr lang="en-US" sz="1800" kern="100" spc="10" dirty="0">
                <a:solidFill>
                  <a:srgbClr val="273239"/>
                </a:solidFill>
                <a:latin typeface="Times New Roman" panose="02020603050405020304" pitchFamily="18" charset="0"/>
                <a:ea typeface="Calibri" panose="020F0502020204030204" pitchFamily="34" charset="0"/>
                <a:cs typeface="Times New Roman" panose="02020603050405020304" pitchFamily="18" charset="0"/>
              </a:rPr>
              <a:t>Sender – a device that sends the data</a:t>
            </a:r>
          </a:p>
          <a:p>
            <a:pPr algn="just" fontAlgn="base">
              <a:lnSpc>
                <a:spcPct val="107000"/>
              </a:lnSpc>
            </a:pPr>
            <a:r>
              <a:rPr lang="en-US" sz="1800" kern="100" spc="10" dirty="0">
                <a:solidFill>
                  <a:srgbClr val="273239"/>
                </a:solidFill>
                <a:latin typeface="Times New Roman" panose="02020603050405020304" pitchFamily="18" charset="0"/>
                <a:ea typeface="Calibri" panose="020F0502020204030204" pitchFamily="34" charset="0"/>
                <a:cs typeface="Times New Roman" panose="02020603050405020304" pitchFamily="18" charset="0"/>
              </a:rPr>
              <a:t>Receiver – a device that receives the data</a:t>
            </a:r>
          </a:p>
          <a:p>
            <a:pPr algn="just" fontAlgn="base">
              <a:lnSpc>
                <a:spcPct val="107000"/>
              </a:lnSpc>
            </a:pPr>
            <a:r>
              <a:rPr lang="en-US" sz="1800" kern="100" spc="10" dirty="0">
                <a:solidFill>
                  <a:srgbClr val="273239"/>
                </a:solidFill>
                <a:latin typeface="Times New Roman" panose="02020603050405020304" pitchFamily="18" charset="0"/>
                <a:ea typeface="Calibri" panose="020F0502020204030204" pitchFamily="34" charset="0"/>
                <a:cs typeface="Times New Roman" panose="02020603050405020304" pitchFamily="18" charset="0"/>
              </a:rPr>
              <a:t>Transmission medium – physical path by which message transmits </a:t>
            </a:r>
          </a:p>
          <a:p>
            <a:pPr algn="just" fontAlgn="base">
              <a:lnSpc>
                <a:spcPct val="107000"/>
              </a:lnSpc>
            </a:pPr>
            <a:r>
              <a:rPr lang="en-US" sz="1800" kern="100" spc="10" dirty="0">
                <a:solidFill>
                  <a:srgbClr val="273239"/>
                </a:solidFill>
                <a:latin typeface="Times New Roman" panose="02020603050405020304" pitchFamily="18" charset="0"/>
                <a:ea typeface="Calibri" panose="020F0502020204030204" pitchFamily="34" charset="0"/>
                <a:cs typeface="Times New Roman" panose="02020603050405020304" pitchFamily="18" charset="0"/>
              </a:rPr>
              <a:t>Protocol – a set of rules that govern data communications</a:t>
            </a:r>
          </a:p>
          <a:p>
            <a:pPr algn="just" fontAlgn="base">
              <a:lnSpc>
                <a:spcPct val="107000"/>
              </a:lnSpc>
            </a:pPr>
            <a:r>
              <a:rPr lang="en-US" sz="1800" kern="100" spc="10" dirty="0">
                <a:solidFill>
                  <a:srgbClr val="273239"/>
                </a:solidFill>
                <a:latin typeface="Times New Roman" panose="02020603050405020304" pitchFamily="18" charset="0"/>
                <a:ea typeface="Calibri" panose="020F0502020204030204" pitchFamily="34" charset="0"/>
                <a:cs typeface="Times New Roman" panose="02020603050405020304" pitchFamily="18" charset="0"/>
              </a:rPr>
              <a:t>We transmits information or data by two types of signals</a:t>
            </a:r>
          </a:p>
          <a:p>
            <a:pPr algn="just" fontAlgn="base">
              <a:lnSpc>
                <a:spcPct val="107000"/>
              </a:lnSpc>
            </a:pPr>
            <a:r>
              <a:rPr lang="en-US" sz="1800" kern="100" spc="10" dirty="0">
                <a:solidFill>
                  <a:srgbClr val="273239"/>
                </a:solidFill>
                <a:latin typeface="Times New Roman" panose="02020603050405020304" pitchFamily="18" charset="0"/>
                <a:ea typeface="Calibri" panose="020F0502020204030204" pitchFamily="34" charset="0"/>
                <a:cs typeface="Times New Roman" panose="02020603050405020304" pitchFamily="18" charset="0"/>
              </a:rPr>
              <a:t>Analog – telephones and radios</a:t>
            </a:r>
          </a:p>
          <a:p>
            <a:pPr algn="just" fontAlgn="base">
              <a:lnSpc>
                <a:spcPct val="107000"/>
              </a:lnSpc>
            </a:pPr>
            <a:r>
              <a:rPr lang="en-US" sz="1800" kern="100" spc="10" dirty="0">
                <a:solidFill>
                  <a:srgbClr val="273239"/>
                </a:solidFill>
                <a:latin typeface="Times New Roman" panose="02020603050405020304" pitchFamily="18" charset="0"/>
                <a:ea typeface="Calibri" panose="020F0502020204030204" pitchFamily="34" charset="0"/>
                <a:cs typeface="Times New Roman" panose="02020603050405020304" pitchFamily="18" charset="0"/>
              </a:rPr>
              <a:t>Digital - computers</a:t>
            </a:r>
          </a:p>
          <a:p>
            <a:endParaRPr lang="en-US" dirty="0"/>
          </a:p>
        </p:txBody>
      </p:sp>
      <p:sp>
        <p:nvSpPr>
          <p:cNvPr id="4" name="Date Placeholder 3"/>
          <p:cNvSpPr>
            <a:spLocks noGrp="1"/>
          </p:cNvSpPr>
          <p:nvPr>
            <p:ph type="dt" sz="half" idx="10"/>
          </p:nvPr>
        </p:nvSpPr>
        <p:spPr/>
        <p:txBody>
          <a:bodyPr/>
          <a:lstStyle/>
          <a:p>
            <a:fld id="{F3517407-50E3-4640-8393-C159AF1FC74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 Communication(CO1)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1800" dirty="0"/>
              <a:t>Text </a:t>
            </a:r>
          </a:p>
          <a:p>
            <a:pPr lvl="1"/>
            <a:r>
              <a:rPr lang="en-US" sz="1800" dirty="0"/>
              <a:t>Bit pattern, sequence of bits</a:t>
            </a:r>
          </a:p>
          <a:p>
            <a:pPr lvl="1"/>
            <a:r>
              <a:rPr lang="en-US" sz="1800" dirty="0"/>
              <a:t>set of bits – code, process is coding</a:t>
            </a:r>
          </a:p>
          <a:p>
            <a:r>
              <a:rPr lang="en-US" sz="1800" dirty="0"/>
              <a:t>Numbers</a:t>
            </a:r>
          </a:p>
          <a:p>
            <a:pPr lvl="1"/>
            <a:r>
              <a:rPr lang="en-US" sz="1800" dirty="0"/>
              <a:t>Number system</a:t>
            </a:r>
          </a:p>
          <a:p>
            <a:r>
              <a:rPr lang="en-US" sz="1800" dirty="0"/>
              <a:t>Images</a:t>
            </a:r>
          </a:p>
          <a:p>
            <a:pPr lvl="1"/>
            <a:r>
              <a:rPr lang="en-US" sz="1800" dirty="0"/>
              <a:t>Matrix of pixels</a:t>
            </a:r>
          </a:p>
          <a:p>
            <a:pPr lvl="1"/>
            <a:r>
              <a:rPr lang="en-US" sz="1800" dirty="0"/>
              <a:t>Size of the pixel depends on resolution</a:t>
            </a:r>
          </a:p>
          <a:p>
            <a:r>
              <a:rPr lang="en-US" sz="1800" dirty="0"/>
              <a:t>Audio</a:t>
            </a:r>
          </a:p>
          <a:p>
            <a:pPr lvl="1"/>
            <a:r>
              <a:rPr lang="en-US" sz="1800" dirty="0"/>
              <a:t>Continuous </a:t>
            </a:r>
          </a:p>
          <a:p>
            <a:r>
              <a:rPr lang="en-US" sz="1800" dirty="0"/>
              <a:t>Video</a:t>
            </a:r>
          </a:p>
          <a:p>
            <a:pPr lvl="1"/>
            <a:r>
              <a:rPr lang="en-US" sz="1800" dirty="0"/>
              <a:t>Continuous / combination of images</a:t>
            </a:r>
          </a:p>
        </p:txBody>
      </p:sp>
      <p:sp>
        <p:nvSpPr>
          <p:cNvPr id="4" name="Date Placeholder 3"/>
          <p:cNvSpPr>
            <a:spLocks noGrp="1"/>
          </p:cNvSpPr>
          <p:nvPr>
            <p:ph type="dt" sz="half" idx="10"/>
          </p:nvPr>
        </p:nvSpPr>
        <p:spPr/>
        <p:txBody>
          <a:bodyPr/>
          <a:lstStyle/>
          <a:p>
            <a:fld id="{A7DE9850-6622-44B0-BFBC-DDD635E6BA53}"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Data representation</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5289552"/>
          </a:xfrm>
        </p:spPr>
        <p:txBody>
          <a:bodyPr>
            <a:normAutofit/>
          </a:bodyPr>
          <a:lstStyle/>
          <a:p>
            <a:pPr marL="0" indent="0">
              <a:buNone/>
            </a:pPr>
            <a:r>
              <a:rPr lang="en-US" sz="1800" b="1" dirty="0"/>
              <a:t>Transmission mode </a:t>
            </a:r>
            <a:r>
              <a:rPr lang="en-US" sz="1800" dirty="0"/>
              <a:t>means transferring data between two devices. It is also known as a communication mode. Buses and networks are designed to allow communication to occur between individual devices that are interconnected. There are three types:</a:t>
            </a:r>
          </a:p>
          <a:p>
            <a:pPr marL="0" indent="0">
              <a:buNone/>
            </a:pPr>
            <a:endParaRPr lang="en-US" sz="1800" dirty="0"/>
          </a:p>
        </p:txBody>
      </p:sp>
      <p:sp>
        <p:nvSpPr>
          <p:cNvPr id="4" name="Date Placeholder 3"/>
          <p:cNvSpPr>
            <a:spLocks noGrp="1"/>
          </p:cNvSpPr>
          <p:nvPr>
            <p:ph type="dt" sz="half" idx="10"/>
          </p:nvPr>
        </p:nvSpPr>
        <p:spPr/>
        <p:txBody>
          <a:bodyPr/>
          <a:lstStyle/>
          <a:p>
            <a:fld id="{A7DE9850-6622-44B0-BFBC-DDD635E6BA53}"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45639"/>
            <a:ext cx="7772400" cy="6401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dirty="0"/>
          </a:p>
          <a:p>
            <a:pPr algn="ctr">
              <a:spcBef>
                <a:spcPct val="0"/>
              </a:spcBef>
              <a:defRPr/>
            </a:pPr>
            <a:r>
              <a:rPr lang="en-US" sz="3000" dirty="0"/>
              <a:t>Modes of transmission(CO1)</a:t>
            </a:r>
          </a:p>
          <a:p>
            <a:pPr lvl="0" algn="ctr">
              <a:spcBef>
                <a:spcPct val="0"/>
              </a:spcBef>
              <a:defRPr/>
            </a:pP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199"/>
            <a:ext cx="6503555" cy="399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84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29639"/>
            <a:ext cx="8305800" cy="5289552"/>
          </a:xfrm>
        </p:spPr>
        <p:txBody>
          <a:bodyPr>
            <a:normAutofit lnSpcReduction="10000"/>
          </a:bodyPr>
          <a:lstStyle/>
          <a:p>
            <a:pPr marL="0" indent="0">
              <a:buFont typeface="Arial" pitchFamily="34" charset="0"/>
              <a:buNone/>
            </a:pPr>
            <a:r>
              <a:rPr lang="en-US" sz="1800" b="1" dirty="0"/>
              <a:t>Simplex Mode</a:t>
            </a:r>
          </a:p>
          <a:p>
            <a:pPr marL="0" indent="0">
              <a:buFont typeface="Arial" pitchFamily="34" charset="0"/>
              <a:buNone/>
            </a:pPr>
            <a:r>
              <a:rPr lang="en-US" sz="1800" dirty="0"/>
              <a:t>The communication is unidirectional, as on a one-way street. Only one of the two devices on a link can transmit, the other can only receive. The simplex mode can use the entire capacity of the channel to send data in one direction. </a:t>
            </a:r>
          </a:p>
          <a:p>
            <a:pPr marL="0" indent="0">
              <a:buFont typeface="Arial" pitchFamily="34" charset="0"/>
              <a:buNone/>
            </a:pPr>
            <a:r>
              <a:rPr lang="en-US" sz="1800" dirty="0"/>
              <a:t>Example: Keyboard and traditional monitors. </a:t>
            </a:r>
          </a:p>
          <a:p>
            <a:pPr marL="0" indent="0">
              <a:buFont typeface="Arial" pitchFamily="34" charset="0"/>
              <a:buNone/>
            </a:pPr>
            <a:r>
              <a:rPr lang="en-US" sz="1800" dirty="0"/>
              <a:t>Advantage: </a:t>
            </a:r>
            <a:r>
              <a:rPr lang="en-IN" sz="1800" dirty="0"/>
              <a:t> reliable, cost-effective, no need for coordination</a:t>
            </a:r>
            <a:endParaRPr lang="en-US" sz="1800" dirty="0"/>
          </a:p>
          <a:p>
            <a:pPr marL="0" indent="0">
              <a:buFont typeface="Arial" pitchFamily="34" charset="0"/>
              <a:buNone/>
            </a:pPr>
            <a:r>
              <a:rPr lang="en-US" sz="1800" dirty="0"/>
              <a:t>Disadvantage: </a:t>
            </a:r>
            <a:r>
              <a:rPr lang="en-IN" sz="1800" dirty="0"/>
              <a:t> one-way communication, </a:t>
            </a:r>
            <a:r>
              <a:rPr lang="en-US" sz="1800" dirty="0"/>
              <a:t> not suitable for applications that require bidirectional communication.</a:t>
            </a:r>
          </a:p>
          <a:p>
            <a:pPr marL="0" indent="0">
              <a:buFont typeface="Arial" pitchFamily="34" charset="0"/>
              <a:buNone/>
            </a:pPr>
            <a:r>
              <a:rPr lang="en-US" sz="1800" b="1" dirty="0"/>
              <a:t>Half-Duplex Mode –</a:t>
            </a:r>
            <a:br>
              <a:rPr lang="en-US" sz="1800" dirty="0"/>
            </a:br>
            <a:r>
              <a:rPr lang="en-US" sz="1800" dirty="0"/>
              <a:t>In half-duplex mode, each station can both transmit and receive, but not at the same time. When one device is sending, the other can only receive, and vice versa. The half-duplex mode is used in cases where there is no need for communication in both directions at the same time. The entire capacity of the channel can be utilized for each direction. </a:t>
            </a:r>
          </a:p>
          <a:p>
            <a:pPr marL="0" indent="0">
              <a:buFont typeface="Arial" pitchFamily="34" charset="0"/>
              <a:buNone/>
            </a:pPr>
            <a:r>
              <a:rPr lang="en-US" sz="1800" dirty="0"/>
              <a:t>Advantage: </a:t>
            </a:r>
            <a:r>
              <a:rPr lang="en-IN" sz="1800" dirty="0"/>
              <a:t>bidirectional , requires one communication channel.</a:t>
            </a:r>
            <a:endParaRPr lang="en-US" sz="1800" dirty="0"/>
          </a:p>
          <a:p>
            <a:pPr marL="0" indent="0">
              <a:buFont typeface="Arial" pitchFamily="34" charset="0"/>
              <a:buNone/>
            </a:pPr>
            <a:r>
              <a:rPr lang="en-US" sz="1800" dirty="0"/>
              <a:t>Disadvantage: </a:t>
            </a:r>
            <a:r>
              <a:rPr lang="en-IN" sz="1800" dirty="0"/>
              <a:t>less reliable, need for coordination</a:t>
            </a:r>
            <a:endParaRPr lang="en-US" sz="1800" dirty="0"/>
          </a:p>
          <a:p>
            <a:pPr marL="0" indent="0">
              <a:buFont typeface="Arial" pitchFamily="34" charset="0"/>
              <a:buNone/>
            </a:pPr>
            <a:r>
              <a:rPr lang="en-US" sz="1800" dirty="0">
                <a:solidFill>
                  <a:srgbClr val="FF0000"/>
                </a:solidFill>
              </a:rPr>
              <a:t>Chanel capacity= bandwidth *propagation delay</a:t>
            </a:r>
            <a:br>
              <a:rPr lang="en-US" sz="1800" dirty="0"/>
            </a:br>
            <a:r>
              <a:rPr lang="en-US" sz="1800" dirty="0"/>
              <a:t>Example: Walkie-talkie  </a:t>
            </a:r>
          </a:p>
          <a:p>
            <a:pPr marL="0" indent="0">
              <a:buNone/>
            </a:pPr>
            <a:endParaRPr lang="en-US" sz="1800" dirty="0">
              <a:solidFill>
                <a:srgbClr val="273239"/>
              </a:solidFill>
              <a:latin typeface="Nunito" pitchFamily="2" charset="0"/>
            </a:endParaRPr>
          </a:p>
          <a:p>
            <a:pPr marL="0" indent="0">
              <a:buNone/>
            </a:pPr>
            <a:endParaRPr lang="en-US" sz="1800" dirty="0">
              <a:solidFill>
                <a:srgbClr val="273239"/>
              </a:solidFill>
              <a:latin typeface="Nunito" pitchFamily="2" charset="0"/>
            </a:endParaRPr>
          </a:p>
        </p:txBody>
      </p:sp>
      <p:sp>
        <p:nvSpPr>
          <p:cNvPr id="4" name="Date Placeholder 3"/>
          <p:cNvSpPr>
            <a:spLocks noGrp="1"/>
          </p:cNvSpPr>
          <p:nvPr>
            <p:ph type="dt" sz="half" idx="10"/>
          </p:nvPr>
        </p:nvSpPr>
        <p:spPr/>
        <p:txBody>
          <a:bodyPr/>
          <a:lstStyle/>
          <a:p>
            <a:fld id="{A7DE9850-6622-44B0-BFBC-DDD635E6BA53}"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45639"/>
            <a:ext cx="7772400" cy="6401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dirty="0"/>
          </a:p>
          <a:p>
            <a:pPr algn="ctr">
              <a:spcBef>
                <a:spcPct val="0"/>
              </a:spcBef>
              <a:defRPr/>
            </a:pPr>
            <a:r>
              <a:rPr lang="en-US" sz="3000" dirty="0"/>
              <a:t>Modes of transmission(CO1)</a:t>
            </a:r>
          </a:p>
          <a:p>
            <a:pPr lvl="0" algn="ctr">
              <a:spcBef>
                <a:spcPct val="0"/>
              </a:spcBef>
              <a:defRPr/>
            </a:pP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586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29639"/>
            <a:ext cx="8305800" cy="5289552"/>
          </a:xfrm>
        </p:spPr>
        <p:txBody>
          <a:bodyPr>
            <a:normAutofit/>
          </a:bodyPr>
          <a:lstStyle/>
          <a:p>
            <a:pPr marL="0" indent="0">
              <a:buFont typeface="Arial" pitchFamily="34" charset="0"/>
              <a:buNone/>
            </a:pPr>
            <a:r>
              <a:rPr lang="en-US" sz="1800" b="1" dirty="0"/>
              <a:t>Full-duplex</a:t>
            </a:r>
          </a:p>
          <a:p>
            <a:pPr marL="0" indent="0">
              <a:buFont typeface="Arial" pitchFamily="34" charset="0"/>
              <a:buNone/>
            </a:pPr>
            <a:r>
              <a:rPr lang="en-US" sz="1800" dirty="0"/>
              <a:t>Full-duplex mode is used when communication in both directions is required all the time. The capacity of the channel, however, must be divided between the two directions. </a:t>
            </a:r>
            <a:r>
              <a:rPr lang="en-US" sz="1800" dirty="0">
                <a:solidFill>
                  <a:srgbClr val="FF0000"/>
                </a:solidFill>
              </a:rPr>
              <a:t> </a:t>
            </a:r>
          </a:p>
          <a:p>
            <a:pPr marL="0" indent="0">
              <a:buFont typeface="Arial" pitchFamily="34" charset="0"/>
              <a:buNone/>
            </a:pPr>
            <a:r>
              <a:rPr lang="en-US" sz="1800" dirty="0"/>
              <a:t>Advantage: </a:t>
            </a:r>
            <a:r>
              <a:rPr lang="en-IN" sz="1800" dirty="0"/>
              <a:t>bidirectional communication, </a:t>
            </a:r>
            <a:r>
              <a:rPr lang="en-US" sz="1800" dirty="0"/>
              <a:t>high level of reliability and accuracy</a:t>
            </a:r>
          </a:p>
          <a:p>
            <a:pPr marL="0" indent="0">
              <a:buFont typeface="Arial" pitchFamily="34" charset="0"/>
              <a:buNone/>
            </a:pPr>
            <a:r>
              <a:rPr lang="en-US" sz="1800" dirty="0"/>
              <a:t>Disadvantage: </a:t>
            </a:r>
            <a:r>
              <a:rPr lang="en-IN" sz="1800" dirty="0"/>
              <a:t>most expensive mode, physically separate transmission  </a:t>
            </a:r>
            <a:endParaRPr lang="en-US" sz="1800" dirty="0"/>
          </a:p>
          <a:p>
            <a:pPr marL="0" indent="0">
              <a:buFont typeface="Arial" pitchFamily="34" charset="0"/>
              <a:buNone/>
            </a:pPr>
            <a:r>
              <a:rPr lang="en-US" sz="1800" dirty="0">
                <a:solidFill>
                  <a:srgbClr val="FF0000"/>
                </a:solidFill>
              </a:rPr>
              <a:t>Chanel capacity= 2 *bandwidth *propagation delay</a:t>
            </a:r>
            <a:br>
              <a:rPr lang="en-US" sz="1800" dirty="0"/>
            </a:br>
            <a:r>
              <a:rPr lang="en-US" sz="1800" dirty="0"/>
              <a:t>Example: Telephone Network in which there is communication between two persons by a telephone line, through which both can talk and listen at the same time. </a:t>
            </a:r>
          </a:p>
          <a:p>
            <a:pPr marL="0" indent="0">
              <a:buNone/>
            </a:pPr>
            <a:endParaRPr lang="en-US" sz="1800" dirty="0">
              <a:solidFill>
                <a:srgbClr val="273239"/>
              </a:solidFill>
              <a:latin typeface="Nunito" pitchFamily="2" charset="0"/>
            </a:endParaRPr>
          </a:p>
          <a:p>
            <a:pPr marL="0" indent="0">
              <a:buNone/>
            </a:pPr>
            <a:endParaRPr lang="en-US" sz="1800" dirty="0">
              <a:solidFill>
                <a:srgbClr val="273239"/>
              </a:solidFill>
              <a:latin typeface="Nunito" pitchFamily="2" charset="0"/>
            </a:endParaRPr>
          </a:p>
        </p:txBody>
      </p:sp>
      <p:sp>
        <p:nvSpPr>
          <p:cNvPr id="4" name="Date Placeholder 3"/>
          <p:cNvSpPr>
            <a:spLocks noGrp="1"/>
          </p:cNvSpPr>
          <p:nvPr>
            <p:ph type="dt" sz="half" idx="10"/>
          </p:nvPr>
        </p:nvSpPr>
        <p:spPr/>
        <p:txBody>
          <a:bodyPr/>
          <a:lstStyle/>
          <a:p>
            <a:fld id="{A7DE9850-6622-44B0-BFBC-DDD635E6BA53}"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45639"/>
            <a:ext cx="7772400" cy="6401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dirty="0"/>
          </a:p>
          <a:p>
            <a:pPr algn="ctr">
              <a:spcBef>
                <a:spcPct val="0"/>
              </a:spcBef>
              <a:defRPr/>
            </a:pPr>
            <a:r>
              <a:rPr lang="en-US" sz="3000" dirty="0"/>
              <a:t>Modes of transmission(CO1)</a:t>
            </a:r>
          </a:p>
          <a:p>
            <a:pPr lvl="0" algn="ctr">
              <a:spcBef>
                <a:spcPct val="0"/>
              </a:spcBef>
              <a:defRPr/>
            </a:pP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555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just"/>
            <a:r>
              <a:rPr lang="en-US" altLang="en-US" sz="1800" dirty="0">
                <a:solidFill>
                  <a:schemeClr val="tx1">
                    <a:lumMod val="95000"/>
                    <a:lumOff val="5000"/>
                  </a:schemeClr>
                </a:solidFill>
                <a:latin typeface="Times New Roman" panose="02020603050405020304" pitchFamily="18" charset="0"/>
              </a:rPr>
              <a:t>A network is a set of devices (often referred to as nodes) connected by communication links. A node can be a computer, printer, or any other device capable of sending and/or receiving data generated by other nodes on the network.</a:t>
            </a:r>
          </a:p>
          <a:p>
            <a:pPr algn="just"/>
            <a:r>
              <a:rPr lang="en-US" altLang="en-US" sz="1800" dirty="0">
                <a:solidFill>
                  <a:schemeClr val="tx1">
                    <a:lumMod val="95000"/>
                    <a:lumOff val="5000"/>
                  </a:schemeClr>
                </a:solidFill>
                <a:latin typeface="Times New Roman" panose="02020603050405020304" pitchFamily="18" charset="0"/>
              </a:rPr>
              <a:t>Types of connections</a:t>
            </a:r>
          </a:p>
        </p:txBody>
      </p:sp>
      <p:sp>
        <p:nvSpPr>
          <p:cNvPr id="4" name="Date Placeholder 3"/>
          <p:cNvSpPr>
            <a:spLocks noGrp="1"/>
          </p:cNvSpPr>
          <p:nvPr>
            <p:ph type="dt" sz="half" idx="10"/>
          </p:nvPr>
        </p:nvSpPr>
        <p:spPr/>
        <p:txBody>
          <a:bodyPr/>
          <a:lstStyle/>
          <a:p>
            <a:fld id="{B7E79AFF-4120-4891-8956-3B0656199537}"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557863"/>
            <a:ext cx="5427419" cy="3177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r>
              <a:rPr lang="en-US" sz="1800" b="1" dirty="0">
                <a:solidFill>
                  <a:schemeClr val="tx1">
                    <a:lumMod val="95000"/>
                    <a:lumOff val="5000"/>
                  </a:schemeClr>
                </a:solidFill>
                <a:latin typeface="Times New Roman" panose="02020603050405020304" pitchFamily="18" charset="0"/>
              </a:rPr>
              <a:t>Distributed Processing </a:t>
            </a:r>
          </a:p>
          <a:p>
            <a:pPr lvl="1"/>
            <a:r>
              <a:rPr lang="en-US" sz="1800" dirty="0">
                <a:solidFill>
                  <a:schemeClr val="tx1">
                    <a:lumMod val="95000"/>
                    <a:lumOff val="5000"/>
                  </a:schemeClr>
                </a:solidFill>
                <a:latin typeface="Times New Roman" panose="02020603050405020304" pitchFamily="18" charset="0"/>
              </a:rPr>
              <a:t>Most networks use distributed processing, in which a task is divided among multiple computers. </a:t>
            </a:r>
          </a:p>
          <a:p>
            <a:pPr lvl="1"/>
            <a:r>
              <a:rPr lang="en-US" sz="1800" dirty="0">
                <a:solidFill>
                  <a:schemeClr val="tx1">
                    <a:lumMod val="95000"/>
                    <a:lumOff val="5000"/>
                  </a:schemeClr>
                </a:solidFill>
                <a:latin typeface="Times New Roman" panose="02020603050405020304" pitchFamily="18" charset="0"/>
              </a:rPr>
              <a:t>Instead of one single large machine being responsible for all aspects of a process, separate computer (usually a personal computer or workstation) handle a subset. </a:t>
            </a:r>
          </a:p>
          <a:p>
            <a:pPr marL="457200" lvl="1" indent="0">
              <a:buNone/>
            </a:pPr>
            <a:r>
              <a:rPr lang="en-US" sz="1800" b="1" dirty="0">
                <a:solidFill>
                  <a:schemeClr val="tx1">
                    <a:lumMod val="95000"/>
                    <a:lumOff val="5000"/>
                  </a:schemeClr>
                </a:solidFill>
                <a:latin typeface="Times New Roman" panose="02020603050405020304" pitchFamily="18" charset="0"/>
              </a:rPr>
              <a:t>Point to Point WAN</a:t>
            </a:r>
          </a:p>
          <a:p>
            <a:pPr marL="457200" lvl="1" indent="0">
              <a:buNone/>
            </a:pPr>
            <a:r>
              <a:rPr lang="en-US" sz="1800" dirty="0">
                <a:solidFill>
                  <a:schemeClr val="tx1">
                    <a:lumMod val="95000"/>
                    <a:lumOff val="5000"/>
                  </a:schemeClr>
                </a:solidFill>
                <a:latin typeface="Times New Roman" panose="02020603050405020304" pitchFamily="18" charset="0"/>
              </a:rPr>
              <a:t>A point to point WAN is a network that connect two communication devices through transmission media.</a:t>
            </a:r>
          </a:p>
          <a:p>
            <a:pPr marL="457200" lvl="1" indent="0">
              <a:buNone/>
            </a:pPr>
            <a:r>
              <a:rPr lang="en-US" sz="1800" b="1" dirty="0">
                <a:solidFill>
                  <a:schemeClr val="tx1">
                    <a:lumMod val="95000"/>
                    <a:lumOff val="5000"/>
                  </a:schemeClr>
                </a:solidFill>
                <a:latin typeface="Times New Roman" panose="02020603050405020304" pitchFamily="18" charset="0"/>
              </a:rPr>
              <a:t>Switched WAN </a:t>
            </a:r>
          </a:p>
          <a:p>
            <a:pPr marL="457200" lvl="1" indent="0">
              <a:buNone/>
            </a:pPr>
            <a:r>
              <a:rPr lang="en-US" sz="1800" dirty="0">
                <a:solidFill>
                  <a:schemeClr val="tx1">
                    <a:lumMod val="95000"/>
                    <a:lumOff val="5000"/>
                  </a:schemeClr>
                </a:solidFill>
                <a:latin typeface="Times New Roman" panose="02020603050405020304" pitchFamily="18" charset="0"/>
              </a:rPr>
              <a:t>A switched WAN is network with more than two ends. </a:t>
            </a:r>
          </a:p>
          <a:p>
            <a:pPr marL="457200" lvl="1" indent="0">
              <a:buNone/>
            </a:pPr>
            <a:r>
              <a:rPr lang="en-US" sz="1800" b="1" dirty="0">
                <a:solidFill>
                  <a:schemeClr val="tx1">
                    <a:lumMod val="95000"/>
                    <a:lumOff val="5000"/>
                  </a:schemeClr>
                </a:solidFill>
                <a:latin typeface="Times New Roman" panose="02020603050405020304" pitchFamily="18" charset="0"/>
              </a:rPr>
              <a:t>Switching </a:t>
            </a:r>
          </a:p>
          <a:p>
            <a:pPr marL="457200" lvl="1" indent="0">
              <a:buNone/>
            </a:pPr>
            <a:r>
              <a:rPr lang="en-US" sz="1800" dirty="0">
                <a:solidFill>
                  <a:schemeClr val="tx1">
                    <a:lumMod val="95000"/>
                    <a:lumOff val="5000"/>
                  </a:schemeClr>
                </a:solidFill>
                <a:latin typeface="Times New Roman" panose="02020603050405020304" pitchFamily="18" charset="0"/>
              </a:rPr>
              <a:t>It is the process of transferring data packets from one device to another in a network, or from one network to another, using specific devices called switches.</a:t>
            </a:r>
          </a:p>
          <a:p>
            <a:pPr marL="457200" lvl="1" indent="0">
              <a:buNone/>
            </a:pPr>
            <a:endParaRPr lang="en-US" sz="1800" dirty="0">
              <a:solidFill>
                <a:schemeClr val="tx1">
                  <a:lumMod val="95000"/>
                  <a:lumOff val="5000"/>
                </a:schemeClr>
              </a:solidFill>
              <a:latin typeface="Times New Roman" panose="02020603050405020304" pitchFamily="18" charset="0"/>
            </a:endParaRPr>
          </a:p>
        </p:txBody>
      </p:sp>
      <p:sp>
        <p:nvSpPr>
          <p:cNvPr id="4" name="Date Placeholder 3"/>
          <p:cNvSpPr>
            <a:spLocks noGrp="1"/>
          </p:cNvSpPr>
          <p:nvPr>
            <p:ph type="dt" sz="half" idx="10"/>
          </p:nvPr>
        </p:nvSpPr>
        <p:spPr/>
        <p:txBody>
          <a:bodyPr/>
          <a:lstStyle/>
          <a:p>
            <a:fld id="{75B45634-A08B-4AA3-BEAA-3E2B55CA43F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8709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Autofit/>
          </a:bodyPr>
          <a:lstStyle/>
          <a:p>
            <a:pPr marL="457200" lvl="1" indent="0">
              <a:buNone/>
            </a:pPr>
            <a:r>
              <a:rPr lang="en-US" sz="1800" b="1" dirty="0">
                <a:solidFill>
                  <a:schemeClr val="tx1">
                    <a:lumMod val="95000"/>
                    <a:lumOff val="5000"/>
                  </a:schemeClr>
                </a:solidFill>
                <a:latin typeface="Times New Roman" panose="02020603050405020304" pitchFamily="18" charset="0"/>
              </a:rPr>
              <a:t>Circuit Switched Network</a:t>
            </a:r>
          </a:p>
          <a:p>
            <a:pPr marL="457200" lvl="1" indent="0">
              <a:buNone/>
            </a:pPr>
            <a:r>
              <a:rPr lang="en-US" sz="1800" dirty="0">
                <a:solidFill>
                  <a:schemeClr val="tx1">
                    <a:lumMod val="95000"/>
                    <a:lumOff val="5000"/>
                  </a:schemeClr>
                </a:solidFill>
                <a:latin typeface="Times New Roman" panose="02020603050405020304" pitchFamily="18" charset="0"/>
              </a:rPr>
              <a:t>In a circuit Switched network a dedicated connection called a circuit , is always available between the two end system. The switch can be made it active and inactive.</a:t>
            </a:r>
          </a:p>
          <a:p>
            <a:pPr marL="457200" lvl="1" indent="0">
              <a:buNone/>
            </a:pPr>
            <a:endParaRPr lang="en-US" sz="1800" dirty="0">
              <a:solidFill>
                <a:schemeClr val="tx1">
                  <a:lumMod val="95000"/>
                  <a:lumOff val="5000"/>
                </a:schemeClr>
              </a:solidFill>
              <a:latin typeface="Times New Roman" panose="02020603050405020304" pitchFamily="18" charset="0"/>
            </a:endParaRPr>
          </a:p>
          <a:p>
            <a:pPr marL="457200" lvl="1" indent="0">
              <a:buNone/>
            </a:pPr>
            <a:endParaRPr lang="en-US" sz="1800" dirty="0">
              <a:solidFill>
                <a:schemeClr val="tx1">
                  <a:lumMod val="95000"/>
                  <a:lumOff val="5000"/>
                </a:schemeClr>
              </a:solidFill>
              <a:latin typeface="Times New Roman" panose="02020603050405020304" pitchFamily="18" charset="0"/>
            </a:endParaRPr>
          </a:p>
          <a:p>
            <a:pPr marL="457200" lvl="1" indent="0">
              <a:buNone/>
            </a:pPr>
            <a:endParaRPr lang="en-US" sz="1800" dirty="0">
              <a:solidFill>
                <a:schemeClr val="tx1">
                  <a:lumMod val="95000"/>
                  <a:lumOff val="5000"/>
                </a:schemeClr>
              </a:solidFill>
              <a:latin typeface="Times New Roman" panose="02020603050405020304" pitchFamily="18" charset="0"/>
            </a:endParaRPr>
          </a:p>
          <a:p>
            <a:pPr marL="457200" lvl="1" indent="0">
              <a:buNone/>
            </a:pPr>
            <a:endParaRPr lang="en-US" sz="1800" dirty="0">
              <a:solidFill>
                <a:schemeClr val="tx1">
                  <a:lumMod val="95000"/>
                  <a:lumOff val="5000"/>
                </a:schemeClr>
              </a:solidFill>
              <a:latin typeface="Times New Roman" panose="02020603050405020304" pitchFamily="18" charset="0"/>
            </a:endParaRPr>
          </a:p>
          <a:p>
            <a:pPr marL="457200" lvl="1" indent="0">
              <a:buNone/>
            </a:pPr>
            <a:endParaRPr lang="en-US" sz="1800" dirty="0">
              <a:solidFill>
                <a:schemeClr val="tx1">
                  <a:lumMod val="95000"/>
                  <a:lumOff val="5000"/>
                </a:schemeClr>
              </a:solidFill>
              <a:latin typeface="Times New Roman" panose="02020603050405020304" pitchFamily="18" charset="0"/>
            </a:endParaRPr>
          </a:p>
        </p:txBody>
      </p:sp>
      <p:sp>
        <p:nvSpPr>
          <p:cNvPr id="4" name="Date Placeholder 3"/>
          <p:cNvSpPr>
            <a:spLocks noGrp="1"/>
          </p:cNvSpPr>
          <p:nvPr>
            <p:ph type="dt" sz="half" idx="10"/>
          </p:nvPr>
        </p:nvSpPr>
        <p:spPr/>
        <p:txBody>
          <a:bodyPr/>
          <a:lstStyle/>
          <a:p>
            <a:fld id="{75B45634-A08B-4AA3-BEAA-3E2B55CA43F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E8610A5-DE58-D9DB-84A9-16CE6548ABBB}"/>
              </a:ext>
            </a:extLst>
          </p:cNvPr>
          <p:cNvPicPr>
            <a:picLocks noChangeAspect="1"/>
          </p:cNvPicPr>
          <p:nvPr/>
        </p:nvPicPr>
        <p:blipFill>
          <a:blip r:embed="rId3"/>
          <a:stretch>
            <a:fillRect/>
          </a:stretch>
        </p:blipFill>
        <p:spPr>
          <a:xfrm>
            <a:off x="1905000" y="2383653"/>
            <a:ext cx="4330923" cy="1320868"/>
          </a:xfrm>
          <a:prstGeom prst="rect">
            <a:avLst/>
          </a:prstGeom>
        </p:spPr>
      </p:pic>
    </p:spTree>
    <p:extLst>
      <p:ext uri="{BB962C8B-B14F-4D97-AF65-F5344CB8AC3E}">
        <p14:creationId xmlns:p14="http://schemas.microsoft.com/office/powerpoint/2010/main" val="888284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Autofit/>
          </a:bodyPr>
          <a:lstStyle/>
          <a:p>
            <a:pPr marL="457200" lvl="1" indent="0">
              <a:buNone/>
            </a:pPr>
            <a:endParaRPr lang="en-US" sz="1800" dirty="0">
              <a:solidFill>
                <a:schemeClr val="tx1">
                  <a:lumMod val="95000"/>
                  <a:lumOff val="5000"/>
                </a:schemeClr>
              </a:solidFill>
              <a:latin typeface="Times New Roman" panose="02020603050405020304" pitchFamily="18" charset="0"/>
            </a:endParaRPr>
          </a:p>
          <a:p>
            <a:pPr marL="457200" lvl="1" indent="0">
              <a:buNone/>
            </a:pPr>
            <a:r>
              <a:rPr lang="en-US" sz="1800" b="1" dirty="0">
                <a:solidFill>
                  <a:schemeClr val="tx1">
                    <a:lumMod val="95000"/>
                    <a:lumOff val="5000"/>
                  </a:schemeClr>
                </a:solidFill>
                <a:latin typeface="Times New Roman" panose="02020603050405020304" pitchFamily="18" charset="0"/>
              </a:rPr>
              <a:t>Packet Switched Network</a:t>
            </a:r>
          </a:p>
          <a:p>
            <a:pPr lvl="1">
              <a:buFont typeface="Arial" panose="020B0604020202020204" pitchFamily="34" charset="0"/>
              <a:buChar char="•"/>
            </a:pPr>
            <a:r>
              <a:rPr lang="en-US" sz="1800" dirty="0">
                <a:solidFill>
                  <a:schemeClr val="tx1">
                    <a:lumMod val="95000"/>
                    <a:lumOff val="5000"/>
                  </a:schemeClr>
                </a:solidFill>
                <a:latin typeface="Times New Roman" panose="02020603050405020304" pitchFamily="18" charset="0"/>
              </a:rPr>
              <a:t>A packet-switched network (PSN) is a kind of computer communications network that sends data in the form of small packets. </a:t>
            </a:r>
          </a:p>
          <a:p>
            <a:pPr lvl="1">
              <a:buFont typeface="Arial" panose="020B0604020202020204" pitchFamily="34" charset="0"/>
              <a:buChar char="•"/>
            </a:pPr>
            <a:r>
              <a:rPr lang="en-US" sz="1800" dirty="0">
                <a:solidFill>
                  <a:schemeClr val="tx1">
                    <a:lumMod val="95000"/>
                    <a:lumOff val="5000"/>
                  </a:schemeClr>
                </a:solidFill>
                <a:latin typeface="Times New Roman" panose="02020603050405020304" pitchFamily="18" charset="0"/>
              </a:rPr>
              <a:t>It is a queue that can store and Forword the packets.</a:t>
            </a:r>
          </a:p>
          <a:p>
            <a:pPr lvl="1">
              <a:buFont typeface="Arial" panose="020B0604020202020204" pitchFamily="34" charset="0"/>
              <a:buChar char="•"/>
            </a:pPr>
            <a:r>
              <a:rPr lang="en-US" sz="1800" dirty="0">
                <a:solidFill>
                  <a:schemeClr val="tx1">
                    <a:lumMod val="95000"/>
                    <a:lumOff val="5000"/>
                  </a:schemeClr>
                </a:solidFill>
                <a:latin typeface="Times New Roman" panose="02020603050405020304" pitchFamily="18" charset="0"/>
              </a:rPr>
              <a:t>It allows the sender to send data or network packets to the source and destination node over an internet network channel that is transferred between multiple users and/or applications. </a:t>
            </a:r>
          </a:p>
          <a:p>
            <a:pPr lvl="1">
              <a:buFont typeface="Arial" panose="020B0604020202020204" pitchFamily="34" charset="0"/>
              <a:buChar char="•"/>
            </a:pPr>
            <a:r>
              <a:rPr lang="en-US" sz="1800" dirty="0">
                <a:solidFill>
                  <a:schemeClr val="tx1">
                    <a:lumMod val="95000"/>
                    <a:lumOff val="5000"/>
                  </a:schemeClr>
                </a:solidFill>
                <a:latin typeface="Times New Roman" panose="02020603050405020304" pitchFamily="18" charset="0"/>
              </a:rPr>
              <a:t>A packet-switched is also called a connectionless network, as it does not create an endless connection between a source and destination points.</a:t>
            </a:r>
          </a:p>
          <a:p>
            <a:pPr marL="457200" lvl="1" indent="0">
              <a:buNone/>
            </a:pPr>
            <a:endParaRPr lang="en-US" sz="1800" dirty="0">
              <a:solidFill>
                <a:schemeClr val="tx1">
                  <a:lumMod val="95000"/>
                  <a:lumOff val="5000"/>
                </a:schemeClr>
              </a:solidFill>
              <a:latin typeface="Times New Roman" panose="02020603050405020304" pitchFamily="18" charset="0"/>
            </a:endParaRPr>
          </a:p>
        </p:txBody>
      </p:sp>
      <p:sp>
        <p:nvSpPr>
          <p:cNvPr id="4" name="Date Placeholder 3"/>
          <p:cNvSpPr>
            <a:spLocks noGrp="1"/>
          </p:cNvSpPr>
          <p:nvPr>
            <p:ph type="dt" sz="half" idx="10"/>
          </p:nvPr>
        </p:nvSpPr>
        <p:spPr/>
        <p:txBody>
          <a:bodyPr/>
          <a:lstStyle/>
          <a:p>
            <a:fld id="{75B45634-A08B-4AA3-BEAA-3E2B55CA43F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924495F-7EF6-82C1-C17F-132404AC256C}"/>
              </a:ext>
            </a:extLst>
          </p:cNvPr>
          <p:cNvPicPr>
            <a:picLocks noChangeAspect="1"/>
          </p:cNvPicPr>
          <p:nvPr/>
        </p:nvPicPr>
        <p:blipFill>
          <a:blip r:embed="rId3"/>
          <a:stretch>
            <a:fillRect/>
          </a:stretch>
        </p:blipFill>
        <p:spPr>
          <a:xfrm>
            <a:off x="2336650" y="4343400"/>
            <a:ext cx="2921150" cy="1663786"/>
          </a:xfrm>
          <a:prstGeom prst="rect">
            <a:avLst/>
          </a:prstGeom>
        </p:spPr>
      </p:pic>
    </p:spTree>
    <p:extLst>
      <p:ext uri="{BB962C8B-B14F-4D97-AF65-F5344CB8AC3E}">
        <p14:creationId xmlns:p14="http://schemas.microsoft.com/office/powerpoint/2010/main" val="1893492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17164"/>
            <a:ext cx="8305800" cy="4851800"/>
          </a:xfrm>
        </p:spPr>
        <p:txBody>
          <a:bodyPr>
            <a:noAutofit/>
          </a:bodyPr>
          <a:lstStyle/>
          <a:p>
            <a:pPr marL="457200" lvl="1" indent="0">
              <a:buNone/>
            </a:pPr>
            <a:r>
              <a:rPr lang="en-US" sz="1800" dirty="0">
                <a:solidFill>
                  <a:schemeClr val="tx1">
                    <a:lumMod val="95000"/>
                    <a:lumOff val="5000"/>
                  </a:schemeClr>
                </a:solidFill>
                <a:latin typeface="Times New Roman" panose="02020603050405020304" pitchFamily="18" charset="0"/>
              </a:rPr>
              <a:t>Network Criteria </a:t>
            </a:r>
          </a:p>
          <a:p>
            <a:pPr lvl="1"/>
            <a:r>
              <a:rPr lang="en-US" sz="1800" dirty="0">
                <a:solidFill>
                  <a:schemeClr val="tx1">
                    <a:lumMod val="95000"/>
                    <a:lumOff val="5000"/>
                  </a:schemeClr>
                </a:solidFill>
                <a:latin typeface="Times New Roman" panose="02020603050405020304" pitchFamily="18" charset="0"/>
              </a:rPr>
              <a:t>Performance</a:t>
            </a:r>
          </a:p>
          <a:p>
            <a:pPr lvl="1"/>
            <a:r>
              <a:rPr lang="en-US" sz="1800" dirty="0">
                <a:solidFill>
                  <a:schemeClr val="tx1">
                    <a:lumMod val="95000"/>
                    <a:lumOff val="5000"/>
                  </a:schemeClr>
                </a:solidFill>
                <a:latin typeface="Times New Roman" panose="02020603050405020304" pitchFamily="18" charset="0"/>
              </a:rPr>
              <a:t>Transmit time is the amount of time required for a message to travel from one device to another. </a:t>
            </a:r>
          </a:p>
          <a:p>
            <a:pPr lvl="1"/>
            <a:r>
              <a:rPr lang="en-US" sz="1800" dirty="0">
                <a:solidFill>
                  <a:schemeClr val="tx1">
                    <a:lumMod val="95000"/>
                    <a:lumOff val="5000"/>
                  </a:schemeClr>
                </a:solidFill>
                <a:latin typeface="Times New Roman" panose="02020603050405020304" pitchFamily="18" charset="0"/>
              </a:rPr>
              <a:t>Response time is the elapsed time between an inquiry and a response. </a:t>
            </a:r>
          </a:p>
          <a:p>
            <a:pPr lvl="1"/>
            <a:r>
              <a:rPr lang="en-US" sz="1800" dirty="0">
                <a:solidFill>
                  <a:schemeClr val="tx1">
                    <a:lumMod val="95000"/>
                    <a:lumOff val="5000"/>
                  </a:schemeClr>
                </a:solidFill>
                <a:latin typeface="Times New Roman" panose="02020603050405020304" pitchFamily="18" charset="0"/>
              </a:rPr>
              <a:t>depends on </a:t>
            </a:r>
          </a:p>
          <a:p>
            <a:pPr lvl="1"/>
            <a:r>
              <a:rPr lang="en-US" sz="1800" dirty="0">
                <a:solidFill>
                  <a:schemeClr val="tx1">
                    <a:lumMod val="95000"/>
                    <a:lumOff val="5000"/>
                  </a:schemeClr>
                </a:solidFill>
                <a:latin typeface="Times New Roman" panose="02020603050405020304" pitchFamily="18" charset="0"/>
              </a:rPr>
              <a:t>the number of users, </a:t>
            </a:r>
          </a:p>
          <a:p>
            <a:pPr lvl="1"/>
            <a:r>
              <a:rPr lang="en-US" sz="1800" dirty="0">
                <a:solidFill>
                  <a:schemeClr val="tx1">
                    <a:lumMod val="95000"/>
                    <a:lumOff val="5000"/>
                  </a:schemeClr>
                </a:solidFill>
                <a:latin typeface="Times New Roman" panose="02020603050405020304" pitchFamily="18" charset="0"/>
              </a:rPr>
              <a:t>the type of transmission medium, </a:t>
            </a:r>
          </a:p>
          <a:p>
            <a:pPr lvl="1"/>
            <a:r>
              <a:rPr lang="en-US" sz="1800" dirty="0">
                <a:solidFill>
                  <a:schemeClr val="tx1">
                    <a:lumMod val="95000"/>
                    <a:lumOff val="5000"/>
                  </a:schemeClr>
                </a:solidFill>
                <a:latin typeface="Times New Roman" panose="02020603050405020304" pitchFamily="18" charset="0"/>
              </a:rPr>
              <a:t>the capabilities of the connected hardware, </a:t>
            </a:r>
          </a:p>
          <a:p>
            <a:pPr lvl="1"/>
            <a:r>
              <a:rPr lang="en-US" sz="1800" dirty="0">
                <a:solidFill>
                  <a:schemeClr val="tx1">
                    <a:lumMod val="95000"/>
                    <a:lumOff val="5000"/>
                  </a:schemeClr>
                </a:solidFill>
                <a:latin typeface="Times New Roman" panose="02020603050405020304" pitchFamily="18" charset="0"/>
              </a:rPr>
              <a:t>and the efficiency of the software. </a:t>
            </a:r>
          </a:p>
          <a:p>
            <a:pPr lvl="1"/>
            <a:r>
              <a:rPr lang="en-US" sz="1800" dirty="0">
                <a:solidFill>
                  <a:schemeClr val="tx1">
                    <a:lumMod val="95000"/>
                    <a:lumOff val="5000"/>
                  </a:schemeClr>
                </a:solidFill>
                <a:latin typeface="Times New Roman" panose="02020603050405020304" pitchFamily="18" charset="0"/>
              </a:rPr>
              <a:t>evaluated by two networking metrics: throughput and delay. </a:t>
            </a:r>
          </a:p>
        </p:txBody>
      </p:sp>
      <p:sp>
        <p:nvSpPr>
          <p:cNvPr id="4" name="Date Placeholder 3"/>
          <p:cNvSpPr>
            <a:spLocks noGrp="1"/>
          </p:cNvSpPr>
          <p:nvPr>
            <p:ph type="dt" sz="half" idx="10"/>
          </p:nvPr>
        </p:nvSpPr>
        <p:spPr/>
        <p:txBody>
          <a:bodyPr/>
          <a:lstStyle/>
          <a:p>
            <a:fld id="{0188567E-463A-4261-B3CB-E670684BCDCE}"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92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04B1C4-CB54-435E-AFD9-CEA3591248F4}"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1371600" y="0"/>
            <a:ext cx="7772400" cy="76200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sp>
        <p:nvSpPr>
          <p:cNvPr id="10"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1"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3"/>
          <a:srcRect l="-877" t="2771" r="877" b="24159"/>
          <a:stretch/>
        </p:blipFill>
        <p:spPr>
          <a:xfrm>
            <a:off x="0" y="762001"/>
            <a:ext cx="9144000" cy="5594349"/>
          </a:xfrm>
          <a:prstGeom prst="rect">
            <a:avLst/>
          </a:prstGeom>
        </p:spPr>
      </p:pic>
    </p:spTree>
    <p:extLst>
      <p:ext uri="{BB962C8B-B14F-4D97-AF65-F5344CB8AC3E}">
        <p14:creationId xmlns:p14="http://schemas.microsoft.com/office/powerpoint/2010/main" val="3398156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4455"/>
            <a:ext cx="8305800" cy="4851800"/>
          </a:xfrm>
        </p:spPr>
        <p:txBody>
          <a:bodyPr>
            <a:noAutofit/>
          </a:bodyPr>
          <a:lstStyle/>
          <a:p>
            <a:pPr marL="457200" lvl="1" indent="0">
              <a:buNone/>
            </a:pPr>
            <a:r>
              <a:rPr lang="en-US" sz="1800" b="1" dirty="0">
                <a:solidFill>
                  <a:schemeClr val="tx1">
                    <a:lumMod val="95000"/>
                    <a:lumOff val="5000"/>
                  </a:schemeClr>
                </a:solidFill>
                <a:latin typeface="Times New Roman" panose="02020603050405020304" pitchFamily="18" charset="0"/>
              </a:rPr>
              <a:t>Network Criteria </a:t>
            </a:r>
          </a:p>
          <a:p>
            <a:pPr lvl="1"/>
            <a:r>
              <a:rPr lang="en-US" sz="1800" dirty="0">
                <a:solidFill>
                  <a:schemeClr val="tx1">
                    <a:lumMod val="95000"/>
                    <a:lumOff val="5000"/>
                  </a:schemeClr>
                </a:solidFill>
                <a:latin typeface="Times New Roman" panose="02020603050405020304" pitchFamily="18" charset="0"/>
              </a:rPr>
              <a:t>Reliability </a:t>
            </a:r>
          </a:p>
          <a:p>
            <a:pPr lvl="1"/>
            <a:r>
              <a:rPr lang="en-US" sz="1800" dirty="0">
                <a:solidFill>
                  <a:schemeClr val="tx1">
                    <a:lumMod val="95000"/>
                    <a:lumOff val="5000"/>
                  </a:schemeClr>
                </a:solidFill>
                <a:latin typeface="Times New Roman" panose="02020603050405020304" pitchFamily="18" charset="0"/>
              </a:rPr>
              <a:t>the frequency of failure,</a:t>
            </a:r>
          </a:p>
          <a:p>
            <a:pPr lvl="1"/>
            <a:r>
              <a:rPr lang="en-US" sz="1800" dirty="0">
                <a:solidFill>
                  <a:schemeClr val="tx1">
                    <a:lumMod val="95000"/>
                    <a:lumOff val="5000"/>
                  </a:schemeClr>
                </a:solidFill>
                <a:latin typeface="Times New Roman" panose="02020603050405020304" pitchFamily="18" charset="0"/>
              </a:rPr>
              <a:t> the time it takes a link to recover from a failure. </a:t>
            </a:r>
          </a:p>
          <a:p>
            <a:pPr marL="457200" lvl="1" indent="0">
              <a:buNone/>
            </a:pPr>
            <a:r>
              <a:rPr lang="en-US" sz="1800" b="1" dirty="0">
                <a:solidFill>
                  <a:schemeClr val="tx1">
                    <a:lumMod val="95000"/>
                    <a:lumOff val="5000"/>
                  </a:schemeClr>
                </a:solidFill>
                <a:latin typeface="Times New Roman" panose="02020603050405020304" pitchFamily="18" charset="0"/>
              </a:rPr>
              <a:t>Security </a:t>
            </a:r>
          </a:p>
          <a:p>
            <a:pPr lvl="1"/>
            <a:r>
              <a:rPr lang="en-US" sz="1800" dirty="0">
                <a:solidFill>
                  <a:schemeClr val="tx1">
                    <a:lumMod val="95000"/>
                    <a:lumOff val="5000"/>
                  </a:schemeClr>
                </a:solidFill>
                <a:latin typeface="Times New Roman" panose="02020603050405020304" pitchFamily="18" charset="0"/>
              </a:rPr>
              <a:t>protecting data from unauthorized access, </a:t>
            </a:r>
          </a:p>
          <a:p>
            <a:pPr lvl="1"/>
            <a:r>
              <a:rPr lang="en-US" sz="1800" dirty="0">
                <a:solidFill>
                  <a:schemeClr val="tx1">
                    <a:lumMod val="95000"/>
                    <a:lumOff val="5000"/>
                  </a:schemeClr>
                </a:solidFill>
                <a:latin typeface="Times New Roman" panose="02020603050405020304" pitchFamily="18" charset="0"/>
              </a:rPr>
              <a:t>protecting data from damage and development, </a:t>
            </a:r>
          </a:p>
          <a:p>
            <a:pPr lvl="1"/>
            <a:r>
              <a:rPr lang="en-US" sz="1800" dirty="0">
                <a:solidFill>
                  <a:schemeClr val="tx1">
                    <a:lumMod val="95000"/>
                    <a:lumOff val="5000"/>
                  </a:schemeClr>
                </a:solidFill>
                <a:latin typeface="Times New Roman" panose="02020603050405020304" pitchFamily="18" charset="0"/>
              </a:rPr>
              <a:t>and implementing policies and procedures for recovery from breaches and data losses.</a:t>
            </a:r>
          </a:p>
        </p:txBody>
      </p:sp>
      <p:sp>
        <p:nvSpPr>
          <p:cNvPr id="4" name="Date Placeholder 3"/>
          <p:cNvSpPr>
            <a:spLocks noGrp="1"/>
          </p:cNvSpPr>
          <p:nvPr>
            <p:ph type="dt" sz="half" idx="10"/>
          </p:nvPr>
        </p:nvSpPr>
        <p:spPr/>
        <p:txBody>
          <a:bodyPr/>
          <a:lstStyle/>
          <a:p>
            <a:fld id="{68AE593E-A26D-4284-BBFB-308C318B8F9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0912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4455"/>
            <a:ext cx="8305800" cy="4851800"/>
          </a:xfrm>
        </p:spPr>
        <p:txBody>
          <a:bodyPr>
            <a:noAutofit/>
          </a:bodyPr>
          <a:lstStyle/>
          <a:p>
            <a:pPr marL="457200" lvl="1" indent="0">
              <a:buNone/>
            </a:pPr>
            <a:r>
              <a:rPr lang="en-US" sz="1800" b="1" dirty="0">
                <a:solidFill>
                  <a:schemeClr val="tx1">
                    <a:lumMod val="95000"/>
                    <a:lumOff val="5000"/>
                  </a:schemeClr>
                </a:solidFill>
                <a:latin typeface="Times New Roman" panose="02020603050405020304" pitchFamily="18" charset="0"/>
              </a:rPr>
              <a:t>Applications of networking</a:t>
            </a:r>
          </a:p>
          <a:p>
            <a:pPr lvl="1"/>
            <a:r>
              <a:rPr lang="en-US" sz="1800" dirty="0">
                <a:solidFill>
                  <a:schemeClr val="tx1">
                    <a:lumMod val="95000"/>
                    <a:lumOff val="5000"/>
                  </a:schemeClr>
                </a:solidFill>
                <a:latin typeface="Times New Roman" panose="02020603050405020304" pitchFamily="18" charset="0"/>
              </a:rPr>
              <a:t>Accessing Remote Database</a:t>
            </a:r>
          </a:p>
          <a:p>
            <a:pPr lvl="1"/>
            <a:r>
              <a:rPr lang="en-US" sz="1800" dirty="0">
                <a:solidFill>
                  <a:schemeClr val="tx1">
                    <a:lumMod val="95000"/>
                    <a:lumOff val="5000"/>
                  </a:schemeClr>
                </a:solidFill>
                <a:latin typeface="Times New Roman" panose="02020603050405020304" pitchFamily="18" charset="0"/>
              </a:rPr>
              <a:t>Virtual Access Communication Facility</a:t>
            </a:r>
          </a:p>
          <a:p>
            <a:pPr lvl="1"/>
            <a:r>
              <a:rPr lang="en-US" sz="1800" dirty="0">
                <a:solidFill>
                  <a:schemeClr val="tx1">
                    <a:lumMod val="95000"/>
                    <a:lumOff val="5000"/>
                  </a:schemeClr>
                </a:solidFill>
                <a:latin typeface="Times New Roman" panose="02020603050405020304" pitchFamily="18" charset="0"/>
              </a:rPr>
              <a:t>Marketing &amp; Sales</a:t>
            </a:r>
          </a:p>
          <a:p>
            <a:pPr lvl="1"/>
            <a:r>
              <a:rPr lang="en-US" sz="1800" dirty="0">
                <a:solidFill>
                  <a:schemeClr val="tx1">
                    <a:lumMod val="95000"/>
                    <a:lumOff val="5000"/>
                  </a:schemeClr>
                </a:solidFill>
                <a:latin typeface="Times New Roman" panose="02020603050405020304" pitchFamily="18" charset="0"/>
              </a:rPr>
              <a:t>Financial Services</a:t>
            </a:r>
          </a:p>
          <a:p>
            <a:pPr lvl="1"/>
            <a:r>
              <a:rPr lang="en-US" sz="1800" dirty="0">
                <a:solidFill>
                  <a:schemeClr val="tx1">
                    <a:lumMod val="95000"/>
                    <a:lumOff val="5000"/>
                  </a:schemeClr>
                </a:solidFill>
                <a:latin typeface="Times New Roman" panose="02020603050405020304" pitchFamily="18" charset="0"/>
              </a:rPr>
              <a:t>Manufacturing </a:t>
            </a:r>
          </a:p>
          <a:p>
            <a:pPr lvl="1"/>
            <a:r>
              <a:rPr lang="en-US" sz="1800" dirty="0">
                <a:solidFill>
                  <a:schemeClr val="tx1">
                    <a:lumMod val="95000"/>
                    <a:lumOff val="5000"/>
                  </a:schemeClr>
                </a:solidFill>
                <a:latin typeface="Times New Roman" panose="02020603050405020304" pitchFamily="18" charset="0"/>
              </a:rPr>
              <a:t>E-messages</a:t>
            </a:r>
          </a:p>
          <a:p>
            <a:pPr lvl="1"/>
            <a:r>
              <a:rPr lang="en-US" sz="1800" dirty="0">
                <a:solidFill>
                  <a:schemeClr val="tx1">
                    <a:lumMod val="95000"/>
                    <a:lumOff val="5000"/>
                  </a:schemeClr>
                </a:solidFill>
                <a:latin typeface="Times New Roman" panose="02020603050405020304" pitchFamily="18" charset="0"/>
              </a:rPr>
              <a:t>Direct Services</a:t>
            </a:r>
          </a:p>
          <a:p>
            <a:pPr lvl="1"/>
            <a:r>
              <a:rPr lang="en-US" sz="1800" dirty="0">
                <a:solidFill>
                  <a:schemeClr val="tx1">
                    <a:lumMod val="95000"/>
                    <a:lumOff val="5000"/>
                  </a:schemeClr>
                </a:solidFill>
                <a:latin typeface="Times New Roman" panose="02020603050405020304" pitchFamily="18" charset="0"/>
              </a:rPr>
              <a:t>Teleconferencing</a:t>
            </a:r>
          </a:p>
          <a:p>
            <a:pPr lvl="1"/>
            <a:r>
              <a:rPr lang="en-US" sz="1800" dirty="0">
                <a:solidFill>
                  <a:schemeClr val="tx1">
                    <a:lumMod val="95000"/>
                    <a:lumOff val="5000"/>
                  </a:schemeClr>
                </a:solidFill>
                <a:latin typeface="Times New Roman" panose="02020603050405020304" pitchFamily="18" charset="0"/>
              </a:rPr>
              <a:t>Cable T</a:t>
            </a:r>
            <a:r>
              <a:rPr lang="en-US" sz="2200" dirty="0"/>
              <a:t>V</a:t>
            </a:r>
          </a:p>
        </p:txBody>
      </p:sp>
      <p:sp>
        <p:nvSpPr>
          <p:cNvPr id="4" name="Date Placeholder 3"/>
          <p:cNvSpPr>
            <a:spLocks noGrp="1"/>
          </p:cNvSpPr>
          <p:nvPr>
            <p:ph type="dt" sz="half" idx="10"/>
          </p:nvPr>
        </p:nvSpPr>
        <p:spPr/>
        <p:txBody>
          <a:bodyPr/>
          <a:lstStyle/>
          <a:p>
            <a:fld id="{C24ADAFD-E7E2-4F9C-A3EE-2D3AEF5855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0407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4455"/>
            <a:ext cx="8305800" cy="4851800"/>
          </a:xfrm>
        </p:spPr>
        <p:txBody>
          <a:bodyPr>
            <a:noAutofit/>
          </a:bodyPr>
          <a:lstStyle/>
          <a:p>
            <a:pPr marL="457200" lvl="1" indent="0">
              <a:buNone/>
            </a:pPr>
            <a:r>
              <a:rPr lang="en-US" sz="1800" b="1" dirty="0">
                <a:solidFill>
                  <a:schemeClr val="tx1">
                    <a:lumMod val="95000"/>
                    <a:lumOff val="5000"/>
                  </a:schemeClr>
                </a:solidFill>
                <a:latin typeface="Times New Roman" panose="02020603050405020304" pitchFamily="18" charset="0"/>
              </a:rPr>
              <a:t>Network Devices: </a:t>
            </a:r>
            <a:r>
              <a:rPr lang="en-US" sz="1800" dirty="0">
                <a:solidFill>
                  <a:schemeClr val="tx1">
                    <a:lumMod val="95000"/>
                    <a:lumOff val="5000"/>
                  </a:schemeClr>
                </a:solidFill>
                <a:latin typeface="Times New Roman" panose="02020603050405020304" pitchFamily="18" charset="0"/>
              </a:rPr>
              <a:t>Network devices, also known as networking hardware, are physical devices that allow hardware on a computer network to communicate and interact with one another. For example Repeater, Hub, Bridge, Switch, Routers, Gateway, Boutre, and NIC, etc.</a:t>
            </a:r>
          </a:p>
          <a:p>
            <a:pPr marL="457200" lvl="1" indent="0">
              <a:buNone/>
            </a:pPr>
            <a:r>
              <a:rPr lang="en-US" sz="1800" dirty="0">
                <a:solidFill>
                  <a:schemeClr val="tx1">
                    <a:lumMod val="95000"/>
                    <a:lumOff val="5000"/>
                  </a:schemeClr>
                </a:solidFill>
                <a:latin typeface="Times New Roman" panose="02020603050405020304" pitchFamily="18" charset="0"/>
              </a:rPr>
              <a:t>1.Repeater – A repeater operates at the physical layer. Its job is to regenerate the signal over the same network before the signal becomes too weak or corrupted to extend the length to which the signal can be transmitted over the same network.</a:t>
            </a:r>
          </a:p>
          <a:p>
            <a:pPr marL="457200" lvl="1" indent="0">
              <a:buNone/>
            </a:pPr>
            <a:r>
              <a:rPr lang="en-US" sz="1800" dirty="0">
                <a:solidFill>
                  <a:schemeClr val="tx1">
                    <a:lumMod val="95000"/>
                    <a:lumOff val="5000"/>
                  </a:schemeClr>
                </a:solidFill>
                <a:latin typeface="Times New Roman" panose="02020603050405020304" pitchFamily="18" charset="0"/>
              </a:rPr>
              <a:t>2. Hub –  A hub is a basically multi-port repeater. A hub connects multiple wires coming from different branches, for example, the connector in star topology which connects different stations. Hubs cannot filter data, so data packets are sent to all connected devices.</a:t>
            </a:r>
          </a:p>
          <a:p>
            <a:pPr marL="457200" lvl="1" indent="0">
              <a:buNone/>
            </a:pPr>
            <a:r>
              <a:rPr lang="en-IN" sz="1800" dirty="0">
                <a:solidFill>
                  <a:schemeClr val="tx1">
                    <a:lumMod val="95000"/>
                    <a:lumOff val="5000"/>
                  </a:schemeClr>
                </a:solidFill>
                <a:latin typeface="Times New Roman" panose="02020603050405020304" pitchFamily="18" charset="0"/>
              </a:rPr>
              <a:t>Types of Hub </a:t>
            </a:r>
          </a:p>
          <a:p>
            <a:pPr lvl="1"/>
            <a:r>
              <a:rPr lang="en-IN" sz="1800" dirty="0">
                <a:solidFill>
                  <a:schemeClr val="tx1">
                    <a:lumMod val="95000"/>
                    <a:lumOff val="5000"/>
                  </a:schemeClr>
                </a:solidFill>
                <a:latin typeface="Times New Roman" panose="02020603050405020304" pitchFamily="18" charset="0"/>
              </a:rPr>
              <a:t>Active Hub</a:t>
            </a:r>
          </a:p>
          <a:p>
            <a:pPr lvl="1"/>
            <a:r>
              <a:rPr lang="en-IN" sz="1800" dirty="0">
                <a:solidFill>
                  <a:schemeClr val="tx1">
                    <a:lumMod val="95000"/>
                    <a:lumOff val="5000"/>
                  </a:schemeClr>
                </a:solidFill>
                <a:latin typeface="Times New Roman" panose="02020603050405020304" pitchFamily="18" charset="0"/>
              </a:rPr>
              <a:t>Passive Hub</a:t>
            </a:r>
          </a:p>
          <a:p>
            <a:pPr lvl="1"/>
            <a:r>
              <a:rPr lang="en-IN" sz="1800" dirty="0">
                <a:solidFill>
                  <a:schemeClr val="tx1">
                    <a:lumMod val="95000"/>
                    <a:lumOff val="5000"/>
                  </a:schemeClr>
                </a:solidFill>
                <a:latin typeface="Times New Roman" panose="02020603050405020304" pitchFamily="18" charset="0"/>
              </a:rPr>
              <a:t>Intelligent Hub</a:t>
            </a:r>
          </a:p>
        </p:txBody>
      </p:sp>
      <p:sp>
        <p:nvSpPr>
          <p:cNvPr id="4" name="Date Placeholder 3"/>
          <p:cNvSpPr>
            <a:spLocks noGrp="1"/>
          </p:cNvSpPr>
          <p:nvPr>
            <p:ph type="dt" sz="half" idx="10"/>
          </p:nvPr>
        </p:nvSpPr>
        <p:spPr/>
        <p:txBody>
          <a:bodyPr/>
          <a:lstStyle/>
          <a:p>
            <a:fld id="{C24ADAFD-E7E2-4F9C-A3EE-2D3AEF5855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720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4455"/>
            <a:ext cx="8305800" cy="4851800"/>
          </a:xfrm>
        </p:spPr>
        <p:txBody>
          <a:bodyPr>
            <a:noAutofit/>
          </a:bodyPr>
          <a:lstStyle/>
          <a:p>
            <a:pPr marL="457200" lvl="1" indent="0">
              <a:buNone/>
            </a:pPr>
            <a:r>
              <a:rPr lang="en-US" sz="1800" dirty="0">
                <a:solidFill>
                  <a:schemeClr val="tx1">
                    <a:lumMod val="95000"/>
                    <a:lumOff val="5000"/>
                  </a:schemeClr>
                </a:solidFill>
                <a:latin typeface="Times New Roman" panose="02020603050405020304" pitchFamily="18" charset="0"/>
              </a:rPr>
              <a:t>3. Bridge – A bridge operates at the data link layer. A bridge is a repeater, with add on the functionality of filtering content by reading the MAC addresses of the source and destination. </a:t>
            </a:r>
            <a:endParaRPr lang="en-IN" sz="1800" dirty="0">
              <a:solidFill>
                <a:schemeClr val="tx1">
                  <a:lumMod val="95000"/>
                  <a:lumOff val="5000"/>
                </a:schemeClr>
              </a:solidFill>
              <a:latin typeface="Times New Roman" panose="02020603050405020304" pitchFamily="18" charset="0"/>
            </a:endParaRPr>
          </a:p>
          <a:p>
            <a:pPr marL="457200" lvl="1" indent="0">
              <a:buNone/>
            </a:pPr>
            <a:r>
              <a:rPr lang="en-IN" sz="1800" dirty="0">
                <a:solidFill>
                  <a:schemeClr val="tx1">
                    <a:lumMod val="95000"/>
                    <a:lumOff val="5000"/>
                  </a:schemeClr>
                </a:solidFill>
                <a:latin typeface="Times New Roman" panose="02020603050405020304" pitchFamily="18" charset="0"/>
              </a:rPr>
              <a:t>4. Switch - </a:t>
            </a:r>
            <a:r>
              <a:rPr lang="en-US" sz="1800" dirty="0">
                <a:solidFill>
                  <a:schemeClr val="tx1">
                    <a:lumMod val="95000"/>
                    <a:lumOff val="5000"/>
                  </a:schemeClr>
                </a:solidFill>
                <a:latin typeface="Times New Roman" panose="02020603050405020304" pitchFamily="18" charset="0"/>
              </a:rPr>
              <a:t>A switch is a data link layer device. The switch can perform error checking before forwarding data, which makes it very efficient as it does not forward packets that have errors and forward good packets selectively to the correct port only. </a:t>
            </a:r>
          </a:p>
        </p:txBody>
      </p:sp>
      <p:sp>
        <p:nvSpPr>
          <p:cNvPr id="4" name="Date Placeholder 3"/>
          <p:cNvSpPr>
            <a:spLocks noGrp="1"/>
          </p:cNvSpPr>
          <p:nvPr>
            <p:ph type="dt" sz="half" idx="10"/>
          </p:nvPr>
        </p:nvSpPr>
        <p:spPr/>
        <p:txBody>
          <a:bodyPr/>
          <a:lstStyle/>
          <a:p>
            <a:fld id="{C24ADAFD-E7E2-4F9C-A3EE-2D3AEF5855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5191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4454"/>
            <a:ext cx="8305800" cy="5181895"/>
          </a:xfrm>
        </p:spPr>
        <p:txBody>
          <a:bodyPr>
            <a:noAutofit/>
          </a:bodyPr>
          <a:lstStyle/>
          <a:p>
            <a:pPr marL="0" indent="0">
              <a:lnSpc>
                <a:spcPct val="107000"/>
              </a:lnSpc>
              <a:spcAft>
                <a:spcPts val="800"/>
              </a:spcAft>
              <a:buNone/>
            </a:pPr>
            <a:r>
              <a:rPr lang="en-IN" sz="18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Network Topology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Topology defines the structure of the network of how all the components are interconnected to each other. There are two types of topologies: physical and logical topology.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Physical topology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 physical topology refers to the actual layout of devices and cables in a network. It's the blueprint of how things are physically connected, like the wiring in your house or the streets in a city.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Star Topology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Bus Topology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Ring Topology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Mesh</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Topology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buNone/>
            </a:pPr>
            <a:endParaRPr lang="en-US" sz="2200" dirty="0"/>
          </a:p>
        </p:txBody>
      </p:sp>
      <p:sp>
        <p:nvSpPr>
          <p:cNvPr id="4" name="Date Placeholder 3"/>
          <p:cNvSpPr>
            <a:spLocks noGrp="1"/>
          </p:cNvSpPr>
          <p:nvPr>
            <p:ph type="dt" sz="half" idx="10"/>
          </p:nvPr>
        </p:nvSpPr>
        <p:spPr/>
        <p:txBody>
          <a:bodyPr/>
          <a:lstStyle/>
          <a:p>
            <a:fld id="{C24ADAFD-E7E2-4F9C-A3EE-2D3AEF5855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Topology</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1733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4454"/>
            <a:ext cx="8305800" cy="5181895"/>
          </a:xfrm>
        </p:spPr>
        <p:txBody>
          <a:bodyPr>
            <a:noAutofit/>
          </a:bodyPr>
          <a:lstStyle/>
          <a:p>
            <a:pPr marL="0" indent="0">
              <a:lnSpc>
                <a:spcPct val="107000"/>
              </a:lnSpc>
              <a:spcAft>
                <a:spcPts val="800"/>
              </a:spcAft>
              <a:buNone/>
            </a:pPr>
            <a:r>
              <a:rPr lang="en-IN" sz="1800" b="1"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Logical topology,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 logical topology, in contrast to its physical counterpart, describes the virtual pathways data takes as it travels across a network, independent of the actual physical layout of cables and devices. It's like a map of how information flows.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Optimize data flow: Configure devices and protocols to efficiently route information.</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Troubleshoot issues: Identify bottlenecks or malfunctions based on the virtual pathways.</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Plan for future growth: Choose a logical topology that can scale with increasing network demand.</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buNone/>
            </a:pPr>
            <a:endParaRPr lang="en-US" sz="2200" dirty="0"/>
          </a:p>
        </p:txBody>
      </p:sp>
      <p:sp>
        <p:nvSpPr>
          <p:cNvPr id="4" name="Date Placeholder 3"/>
          <p:cNvSpPr>
            <a:spLocks noGrp="1"/>
          </p:cNvSpPr>
          <p:nvPr>
            <p:ph type="dt" sz="half" idx="10"/>
          </p:nvPr>
        </p:nvSpPr>
        <p:spPr/>
        <p:txBody>
          <a:bodyPr/>
          <a:lstStyle/>
          <a:p>
            <a:fld id="{C24ADAFD-E7E2-4F9C-A3EE-2D3AEF5855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Topology</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767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4ADAFD-E7E2-4F9C-A3EE-2D3AEF5855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Topology</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Content Placeholder 1">
            <a:extLst>
              <a:ext uri="{FF2B5EF4-FFF2-40B4-BE49-F238E27FC236}">
                <a16:creationId xmlns:a16="http://schemas.microsoft.com/office/drawing/2014/main" id="{F31D2113-9528-F8A2-47EC-BF3DA9F975FF}"/>
              </a:ext>
            </a:extLst>
          </p:cNvPr>
          <p:cNvPicPr>
            <a:picLocks noGrp="1" noChangeAspect="1"/>
          </p:cNvPicPr>
          <p:nvPr>
            <p:ph idx="1"/>
          </p:nvPr>
        </p:nvPicPr>
        <p:blipFill>
          <a:blip r:embed="rId3"/>
          <a:stretch>
            <a:fillRect/>
          </a:stretch>
        </p:blipFill>
        <p:spPr>
          <a:xfrm>
            <a:off x="637973" y="2057400"/>
            <a:ext cx="7868054" cy="1835240"/>
          </a:xfrm>
          <a:prstGeom prst="rect">
            <a:avLst/>
          </a:prstGeom>
          <a:ln>
            <a:solidFill>
              <a:schemeClr val="accent1"/>
            </a:solidFill>
          </a:ln>
        </p:spPr>
      </p:pic>
    </p:spTree>
    <p:extLst>
      <p:ext uri="{BB962C8B-B14F-4D97-AF65-F5344CB8AC3E}">
        <p14:creationId xmlns:p14="http://schemas.microsoft.com/office/powerpoint/2010/main" val="3090424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4ADAFD-E7E2-4F9C-A3EE-2D3AEF5855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Topology</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98A7C205-4384-384D-B93E-E0B242F0C473}"/>
              </a:ext>
            </a:extLst>
          </p:cNvPr>
          <p:cNvSpPr>
            <a:spLocks noGrp="1"/>
          </p:cNvSpPr>
          <p:nvPr>
            <p:ph idx="1"/>
          </p:nvPr>
        </p:nvSpPr>
        <p:spPr>
          <a:xfrm>
            <a:off x="457200" y="990600"/>
            <a:ext cx="8229600" cy="5135563"/>
          </a:xfrm>
        </p:spPr>
        <p:txBody>
          <a:bodyPr>
            <a:normAutofit fontScale="55000" lnSpcReduction="20000"/>
          </a:bodyPr>
          <a:lstStyle/>
          <a:p>
            <a:pPr marL="0" indent="0">
              <a:lnSpc>
                <a:spcPct val="107000"/>
              </a:lnSpc>
              <a:spcAft>
                <a:spcPts val="800"/>
              </a:spcAft>
              <a:buNone/>
            </a:pPr>
            <a:r>
              <a:rPr lang="en-IN" sz="2600" b="1"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Point to Point Topology</a:t>
            </a:r>
          </a:p>
          <a:p>
            <a:r>
              <a:rPr lang="en-IN" sz="2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Point-to-Point Topology is a type of topology that works on the functionality of the sender and receiver. It is the simplest communication between two nodes</a:t>
            </a:r>
          </a:p>
          <a:p>
            <a:endParaRPr lang="en-IN" sz="2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2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1800"/>
              </a:spcBef>
              <a:spcAft>
                <a:spcPts val="1800"/>
              </a:spcAft>
              <a:buNone/>
            </a:pPr>
            <a:endParaRPr lang="en-IN" sz="2600" b="1"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1800"/>
              </a:spcBef>
              <a:spcAft>
                <a:spcPts val="1800"/>
              </a:spcAft>
              <a:buNone/>
            </a:pPr>
            <a:r>
              <a:rPr lang="en-IN" sz="2600" b="1"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characteristics of point-to-point topology</a:t>
            </a:r>
            <a:r>
              <a:rPr lang="en-IN" sz="2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07000"/>
              </a:lnSpc>
              <a:spcAft>
                <a:spcPts val="750"/>
              </a:spcAft>
              <a:buSzPts val="1000"/>
              <a:buFont typeface="Symbol" panose="05050102010706020507" pitchFamily="18" charset="2"/>
              <a:buChar char=""/>
              <a:tabLst>
                <a:tab pos="457200" algn="l"/>
              </a:tabLst>
            </a:pPr>
            <a:r>
              <a:rPr lang="en-IN" sz="2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Simplicity: It's the simplest network layout, requiring only two devices and a single cable or other physical link.</a:t>
            </a:r>
          </a:p>
          <a:p>
            <a:pPr marL="342900" lvl="0" indent="-342900">
              <a:lnSpc>
                <a:spcPct val="107000"/>
              </a:lnSpc>
              <a:spcAft>
                <a:spcPts val="750"/>
              </a:spcAft>
              <a:buSzPts val="1000"/>
              <a:buFont typeface="Symbol" panose="05050102010706020507" pitchFamily="18" charset="2"/>
              <a:buChar char=""/>
              <a:tabLst>
                <a:tab pos="457200" algn="l"/>
              </a:tabLst>
            </a:pPr>
            <a:r>
              <a:rPr lang="en-IN" sz="2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Dedicated bandwidth: The entire bandwidth of the connection is reserved for the two devices, leading to potentially high speeds and low latency.</a:t>
            </a:r>
          </a:p>
          <a:p>
            <a:pPr marL="342900" lvl="0" indent="-342900">
              <a:lnSpc>
                <a:spcPct val="107000"/>
              </a:lnSpc>
              <a:spcAft>
                <a:spcPts val="750"/>
              </a:spcAft>
              <a:buSzPts val="1000"/>
              <a:buFont typeface="Symbol" panose="05050102010706020507" pitchFamily="18" charset="2"/>
              <a:buChar char=""/>
              <a:tabLst>
                <a:tab pos="457200" algn="l"/>
              </a:tabLst>
            </a:pPr>
            <a:r>
              <a:rPr lang="en-IN" sz="2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Limited scalability: It can only connect two devices directly, making it unsuitable for larger networks or those requiring flexible connections.</a:t>
            </a:r>
          </a:p>
          <a:p>
            <a:pPr marL="342900" lvl="0" indent="-342900">
              <a:lnSpc>
                <a:spcPct val="107000"/>
              </a:lnSpc>
              <a:spcAft>
                <a:spcPts val="750"/>
              </a:spcAft>
              <a:buSzPts val="1000"/>
              <a:buFont typeface="Symbol" panose="05050102010706020507" pitchFamily="18" charset="2"/>
              <a:buChar char=""/>
              <a:tabLst>
                <a:tab pos="457200" algn="l"/>
              </a:tabLst>
            </a:pPr>
            <a:r>
              <a:rPr lang="en-IN" sz="2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Single point of failure: If the link fails, communication between the two devices is completely disrupted.</a:t>
            </a:r>
          </a:p>
          <a:p>
            <a:pPr marL="342900" lvl="0" indent="-342900">
              <a:lnSpc>
                <a:spcPct val="107000"/>
              </a:lnSpc>
              <a:spcAft>
                <a:spcPts val="750"/>
              </a:spcAft>
              <a:buSzPts val="1000"/>
              <a:buFont typeface="Symbol" panose="05050102010706020507" pitchFamily="18" charset="2"/>
              <a:buChar char=""/>
              <a:tabLst>
                <a:tab pos="457200" algn="l"/>
              </a:tabLst>
            </a:pPr>
            <a:r>
              <a:rPr lang="en-IN" sz="2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Cost-effectiveness: For simple connections, it can be cost-effective due to minimal equipment and cabling requirements.</a:t>
            </a:r>
          </a:p>
          <a:p>
            <a:endParaRPr lang="en-IN" dirty="0"/>
          </a:p>
        </p:txBody>
      </p:sp>
      <p:pic>
        <p:nvPicPr>
          <p:cNvPr id="12" name="Picture 11" descr="P2P Topology Diagram">
            <a:extLst>
              <a:ext uri="{FF2B5EF4-FFF2-40B4-BE49-F238E27FC236}">
                <a16:creationId xmlns:a16="http://schemas.microsoft.com/office/drawing/2014/main" id="{8A31B1C0-1D5A-708C-49F0-2B34E8749D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1808480" y="1943290"/>
            <a:ext cx="934720" cy="874840"/>
          </a:xfrm>
          <a:prstGeom prst="rect">
            <a:avLst/>
          </a:prstGeom>
          <a:noFill/>
          <a:ln>
            <a:solidFill>
              <a:schemeClr val="accent1"/>
            </a:solidFill>
          </a:ln>
        </p:spPr>
      </p:pic>
    </p:spTree>
    <p:extLst>
      <p:ext uri="{BB962C8B-B14F-4D97-AF65-F5344CB8AC3E}">
        <p14:creationId xmlns:p14="http://schemas.microsoft.com/office/powerpoint/2010/main" val="2552661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4ADAFD-E7E2-4F9C-A3EE-2D3AEF5855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Topology</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98A7C205-4384-384D-B93E-E0B242F0C473}"/>
              </a:ext>
            </a:extLst>
          </p:cNvPr>
          <p:cNvSpPr>
            <a:spLocks noGrp="1"/>
          </p:cNvSpPr>
          <p:nvPr>
            <p:ph idx="1"/>
          </p:nvPr>
        </p:nvSpPr>
        <p:spPr>
          <a:xfrm>
            <a:off x="457200" y="1066800"/>
            <a:ext cx="8229600" cy="5289550"/>
          </a:xfrm>
        </p:spPr>
        <p:txBody>
          <a:bodyPr>
            <a:normAutofit/>
          </a:bodyPr>
          <a:lstStyle/>
          <a:p>
            <a:pPr marL="0" indent="0">
              <a:lnSpc>
                <a:spcPct val="107000"/>
              </a:lnSpc>
              <a:spcBef>
                <a:spcPts val="1800"/>
              </a:spcBef>
              <a:spcAft>
                <a:spcPts val="1800"/>
              </a:spcAft>
              <a:buNone/>
            </a:pPr>
            <a:r>
              <a:rPr lang="en-IN" sz="18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Applications of point-to-point topology</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750"/>
              </a:spcAft>
              <a:buSzPts val="1000"/>
              <a:buFont typeface="Symbol" panose="05050102010706020507" pitchFamily="18" charset="2"/>
              <a:buChar char=""/>
              <a:tabLst>
                <a:tab pos="457200" algn="l"/>
              </a:tabLst>
            </a:pPr>
            <a:r>
              <a:rPr lang="en-IN" sz="18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Dedicated data links:</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Between servers in a data centre, connecting remote offices to headquarters, or linking critical infrastructure sites.</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750"/>
              </a:spcAft>
              <a:buSzPts val="1000"/>
              <a:buFont typeface="Symbol" panose="05050102010706020507" pitchFamily="18" charset="2"/>
              <a:buChar char=""/>
              <a:tabLst>
                <a:tab pos="457200" algn="l"/>
              </a:tabLst>
            </a:pPr>
            <a:r>
              <a:rPr lang="en-IN" sz="18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High-speed connections:</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Used for applications requiring high bandwidth and low latency, such as video conferencing, streaming media, or financial transactions.</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750"/>
              </a:spcAft>
              <a:buSzPts val="1000"/>
              <a:buFont typeface="Symbol" panose="05050102010706020507" pitchFamily="18" charset="2"/>
              <a:buChar char=""/>
              <a:tabLst>
                <a:tab pos="457200" algn="l"/>
              </a:tabLst>
            </a:pPr>
            <a:r>
              <a:rPr lang="en-IN" sz="18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Point-to-point VPNs:</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Securely connecting two remote points over a public network like the internet.</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750"/>
              </a:spcAft>
              <a:buSzPts val="1000"/>
              <a:buFont typeface="Symbol" panose="05050102010706020507" pitchFamily="18" charset="2"/>
              <a:buChar char=""/>
              <a:tabLst>
                <a:tab pos="457200" algn="l"/>
              </a:tabLst>
            </a:pPr>
            <a:r>
              <a:rPr lang="en-IN" sz="18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Consumer devices:</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Connecting printers, scanners, external hard drives, or gaming consoles directly to a computer.</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92678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4ADAFD-E7E2-4F9C-A3EE-2D3AEF5855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Topology</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98A7C205-4384-384D-B93E-E0B242F0C473}"/>
              </a:ext>
            </a:extLst>
          </p:cNvPr>
          <p:cNvSpPr>
            <a:spLocks noGrp="1"/>
          </p:cNvSpPr>
          <p:nvPr>
            <p:ph idx="1"/>
          </p:nvPr>
        </p:nvSpPr>
        <p:spPr>
          <a:xfrm>
            <a:off x="457200" y="1066800"/>
            <a:ext cx="8229600" cy="5289550"/>
          </a:xfrm>
        </p:spPr>
        <p:txBody>
          <a:bodyPr>
            <a:normAutofit fontScale="92500" lnSpcReduction="10000"/>
          </a:bodyPr>
          <a:lstStyle/>
          <a:p>
            <a:pPr marL="0" indent="0">
              <a:lnSpc>
                <a:spcPct val="107000"/>
              </a:lnSpc>
              <a:spcAft>
                <a:spcPts val="750"/>
              </a:spcAft>
              <a:buNone/>
            </a:pPr>
            <a:r>
              <a:rPr lang="en-IN" sz="1800" b="1"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rPr>
              <a:t>Bus topology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750"/>
              </a:spcAft>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Bus topology is a network configuration where all devices are connected to a single cable called a bus. where information can travel from one end to the other or to any specific individual in between.</a:t>
            </a:r>
          </a:p>
          <a:p>
            <a:pPr algn="just">
              <a:lnSpc>
                <a:spcPct val="107000"/>
              </a:lnSpc>
              <a:spcAft>
                <a:spcPts val="750"/>
              </a:spcAft>
            </a:pPr>
            <a:endParaRPr lang="en-IN"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750"/>
              </a:spcAft>
            </a:pPr>
            <a:endPar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750"/>
              </a:spcAft>
            </a:pPr>
            <a:endParaRPr lang="en-IN"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750"/>
              </a:spcAft>
              <a:buSzPts val="1000"/>
              <a:buFont typeface="Symbol" panose="05050102010706020507" pitchFamily="18" charset="2"/>
              <a:buChar char=""/>
              <a:tabLst>
                <a:tab pos="457200" algn="l"/>
              </a:tabLst>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Shared medium: A device wants to send data, it broadcasts it onto the bus, and all other devices receive it simultaneously.</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750"/>
              </a:spcAft>
              <a:buSzPts val="1000"/>
              <a:buFont typeface="Symbol" panose="05050102010706020507" pitchFamily="18" charset="2"/>
              <a:buChar char=""/>
              <a:tabLst>
                <a:tab pos="457200" algn="l"/>
              </a:tabLst>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Collision detection: To avoid confusion, devices typically use a protocol like Carrier Sense Multiple Access with Collision Detection (CSMA/CD) to "listen" before speaking. This prevents multiple devices from transmitting at the same time, which would lead to data collisions and corruption.</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Addressing: Each device has a unique address, and data packets are labelled with the recipient's address. Only the device with the matching address processes the data, while others ignore it.</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75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69F0FC14-5B38-E2CB-D679-0304FC254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4800" y="2317748"/>
            <a:ext cx="5509039" cy="116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3839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690813706"/>
              </p:ext>
            </p:extLst>
          </p:nvPr>
        </p:nvGraphicFramePr>
        <p:xfrm>
          <a:off x="228600" y="1524000"/>
          <a:ext cx="8610600" cy="4130384"/>
        </p:xfrm>
        <a:graphic>
          <a:graphicData uri="http://schemas.openxmlformats.org/drawingml/2006/table">
            <a:tbl>
              <a:tblPr firstRow="1" firstCol="1" bandRow="1">
                <a:tableStyleId>{5C22544A-7EE6-4342-B048-85BDC9FD1C3A}</a:tableStyleId>
              </a:tblPr>
              <a:tblGrid>
                <a:gridCol w="685800">
                  <a:extLst>
                    <a:ext uri="{9D8B030D-6E8A-4147-A177-3AD203B41FA5}">
                      <a16:colId xmlns:a16="http://schemas.microsoft.com/office/drawing/2014/main" val="3653803457"/>
                    </a:ext>
                  </a:extLst>
                </a:gridCol>
                <a:gridCol w="7924800">
                  <a:extLst>
                    <a:ext uri="{9D8B030D-6E8A-4147-A177-3AD203B41FA5}">
                      <a16:colId xmlns:a16="http://schemas.microsoft.com/office/drawing/2014/main" val="1504710162"/>
                    </a:ext>
                  </a:extLst>
                </a:gridCol>
              </a:tblGrid>
              <a:tr h="369469">
                <a:tc>
                  <a:txBody>
                    <a:bodyPr/>
                    <a:lstStyle/>
                    <a:p>
                      <a:pPr marL="0" marR="0">
                        <a:lnSpc>
                          <a:spcPct val="115000"/>
                        </a:lnSpc>
                        <a:spcBef>
                          <a:spcPts val="0"/>
                        </a:spcBef>
                        <a:spcAft>
                          <a:spcPts val="0"/>
                        </a:spcAft>
                      </a:pPr>
                      <a:r>
                        <a:rPr lang="en-US" sz="1800" dirty="0">
                          <a:effectLst/>
                        </a:rPr>
                        <a:t>Unit</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Topic</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96037876"/>
                  </a:ext>
                </a:extLst>
              </a:tr>
              <a:tr h="2830931">
                <a:tc>
                  <a:txBody>
                    <a:bodyPr/>
                    <a:lstStyle/>
                    <a:p>
                      <a:pPr marL="0" marR="0" algn="just">
                        <a:lnSpc>
                          <a:spcPct val="115000"/>
                        </a:lnSpc>
                        <a:spcBef>
                          <a:spcPts val="0"/>
                        </a:spcBef>
                        <a:spcAft>
                          <a:spcPts val="0"/>
                        </a:spcAft>
                      </a:pPr>
                      <a:endParaRPr lang="en-US" sz="2800" dirty="0">
                        <a:effectLst/>
                      </a:endParaRPr>
                    </a:p>
                    <a:p>
                      <a:pPr marL="0" marR="0" algn="just">
                        <a:lnSpc>
                          <a:spcPct val="115000"/>
                        </a:lnSpc>
                        <a:spcBef>
                          <a:spcPts val="0"/>
                        </a:spcBef>
                        <a:spcAft>
                          <a:spcPts val="0"/>
                        </a:spcAft>
                      </a:pPr>
                      <a:endParaRPr lang="en-US" sz="2800" dirty="0">
                        <a:effectLst/>
                      </a:endParaRPr>
                    </a:p>
                    <a:p>
                      <a:pPr marL="0" marR="0" algn="just">
                        <a:lnSpc>
                          <a:spcPct val="115000"/>
                        </a:lnSpc>
                        <a:spcBef>
                          <a:spcPts val="0"/>
                        </a:spcBef>
                        <a:spcAft>
                          <a:spcPts val="0"/>
                        </a:spcAft>
                      </a:pPr>
                      <a:endParaRPr lang="en-US" sz="2800" dirty="0">
                        <a:effectLst/>
                      </a:endParaRPr>
                    </a:p>
                    <a:p>
                      <a:pPr marL="0" marR="0" algn="just">
                        <a:lnSpc>
                          <a:spcPct val="115000"/>
                        </a:lnSpc>
                        <a:spcBef>
                          <a:spcPts val="0"/>
                        </a:spcBef>
                        <a:spcAft>
                          <a:spcPts val="0"/>
                        </a:spcAft>
                      </a:pPr>
                      <a:r>
                        <a:rPr lang="en-US" sz="2800" dirty="0">
                          <a:effectLst/>
                        </a:rPr>
                        <a:t>  I </a:t>
                      </a:r>
                      <a:endParaRPr lang="en-US" sz="2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l">
                        <a:lnSpc>
                          <a:spcPct val="115000"/>
                        </a:lnSpc>
                        <a:spcBef>
                          <a:spcPts val="0"/>
                        </a:spcBef>
                        <a:spcAft>
                          <a:spcPts val="0"/>
                        </a:spcAft>
                      </a:pPr>
                      <a:r>
                        <a:rPr lang="en-US" sz="2400" b="1" kern="1200" dirty="0">
                          <a:solidFill>
                            <a:schemeClr val="dk1"/>
                          </a:solidFill>
                          <a:effectLst/>
                          <a:latin typeface="+mn-lt"/>
                          <a:ea typeface="+mn-ea"/>
                          <a:cs typeface="+mn-cs"/>
                        </a:rPr>
                        <a:t>Introduction:  </a:t>
                      </a:r>
                      <a:r>
                        <a:rPr lang="en-US" sz="2400" b="0" kern="1200" dirty="0">
                          <a:solidFill>
                            <a:schemeClr val="dk1"/>
                          </a:solidFill>
                          <a:effectLst/>
                          <a:latin typeface="+mn-lt"/>
                          <a:ea typeface="+mn-ea"/>
                          <a:cs typeface="+mn-cs"/>
                        </a:rPr>
                        <a:t>Goals and applications of networks, Categories of networks, Organization of the Internet, ISP, The OSI reference model, TCP/IP protocol suite, Network devices and components. Mode of communication</a:t>
                      </a:r>
                      <a:br>
                        <a:rPr lang="en-US" sz="2400" b="0" kern="1200" dirty="0">
                          <a:solidFill>
                            <a:schemeClr val="dk1"/>
                          </a:solidFill>
                          <a:effectLst/>
                          <a:latin typeface="+mn-lt"/>
                          <a:ea typeface="+mn-ea"/>
                          <a:cs typeface="+mn-cs"/>
                        </a:rPr>
                      </a:br>
                      <a:r>
                        <a:rPr lang="en-US" sz="2400" b="0" kern="1200" dirty="0">
                          <a:solidFill>
                            <a:schemeClr val="dk1"/>
                          </a:solidFill>
                          <a:effectLst/>
                          <a:latin typeface="+mn-lt"/>
                          <a:ea typeface="+mn-ea"/>
                          <a:cs typeface="+mn-cs"/>
                        </a:rPr>
                        <a:t>Physical Layer: Network topology design, Types of connections, LAN,</a:t>
                      </a:r>
                      <a:r>
                        <a:rPr lang="en-US" sz="2400" b="0" kern="1200" baseline="0" dirty="0">
                          <a:solidFill>
                            <a:schemeClr val="dk1"/>
                          </a:solidFill>
                          <a:effectLst/>
                          <a:latin typeface="+mn-lt"/>
                          <a:ea typeface="+mn-ea"/>
                          <a:cs typeface="+mn-cs"/>
                        </a:rPr>
                        <a:t> MAN, and WAN </a:t>
                      </a:r>
                      <a:r>
                        <a:rPr lang="en-US" sz="2400" b="0" kern="1200" dirty="0">
                          <a:solidFill>
                            <a:schemeClr val="dk1"/>
                          </a:solidFill>
                          <a:effectLst/>
                          <a:latin typeface="+mn-lt"/>
                          <a:ea typeface="+mn-ea"/>
                          <a:cs typeface="+mn-cs"/>
                        </a:rPr>
                        <a:t>Transmission media, Signal transmission and encoding, Network performance and transmission impairments, Switching techniques and multiplexing,</a:t>
                      </a:r>
                      <a:r>
                        <a:rPr lang="en-US" sz="2400" b="0" kern="1200" baseline="0" dirty="0">
                          <a:solidFill>
                            <a:schemeClr val="dk1"/>
                          </a:solidFill>
                          <a:effectLst/>
                          <a:latin typeface="+mn-lt"/>
                          <a:ea typeface="+mn-ea"/>
                          <a:cs typeface="+mn-cs"/>
                        </a:rPr>
                        <a:t> IEEE standards.</a:t>
                      </a:r>
                      <a:endParaRPr lang="en-US" sz="24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369317437"/>
                  </a:ext>
                </a:extLst>
              </a:tr>
            </a:tbl>
          </a:graphicData>
        </a:graphic>
      </p:graphicFrame>
      <p:sp>
        <p:nvSpPr>
          <p:cNvPr id="4" name="Date Placeholder 3"/>
          <p:cNvSpPr>
            <a:spLocks noGrp="1"/>
          </p:cNvSpPr>
          <p:nvPr>
            <p:ph type="dt" sz="half" idx="10"/>
          </p:nvPr>
        </p:nvSpPr>
        <p:spPr/>
        <p:txBody>
          <a:bodyPr/>
          <a:lstStyle/>
          <a:p>
            <a:fld id="{9E04B1C4-CB54-435E-AFD9-CEA3591248F4}"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371600" y="0"/>
            <a:ext cx="7772400" cy="76200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sp>
        <p:nvSpPr>
          <p:cNvPr id="10"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1"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446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4ADAFD-E7E2-4F9C-A3EE-2D3AEF5855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Topology</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98A7C205-4384-384D-B93E-E0B242F0C473}"/>
              </a:ext>
            </a:extLst>
          </p:cNvPr>
          <p:cNvSpPr>
            <a:spLocks noGrp="1"/>
          </p:cNvSpPr>
          <p:nvPr>
            <p:ph idx="1"/>
          </p:nvPr>
        </p:nvSpPr>
        <p:spPr>
          <a:xfrm>
            <a:off x="457200" y="1066800"/>
            <a:ext cx="8229600" cy="5289550"/>
          </a:xfrm>
        </p:spPr>
        <p:txBody>
          <a:bodyPr>
            <a:normAutofit fontScale="85000" lnSpcReduction="10000"/>
          </a:bodyPr>
          <a:lstStyle/>
          <a:p>
            <a:pPr marL="0" indent="0">
              <a:lnSpc>
                <a:spcPct val="107000"/>
              </a:lnSpc>
              <a:spcAft>
                <a:spcPts val="1800"/>
              </a:spcAft>
              <a:buNone/>
            </a:pPr>
            <a:r>
              <a:rPr lang="en-IN" sz="1800" b="1"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Ring topology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750"/>
              </a:spcAft>
              <a:buNone/>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Ring topology is another interesting network configuration where devices are connected in a closed loop, forming a circular path for data transmission. Imagine forming a circle with devices holding hands, where information continuously travels around the ring until it reaches its destination.</a:t>
            </a:r>
          </a:p>
          <a:p>
            <a:pPr marL="228600" algn="just">
              <a:lnSpc>
                <a:spcPct val="107000"/>
              </a:lnSpc>
              <a:spcAft>
                <a:spcPts val="750"/>
              </a:spcAft>
            </a:pPr>
            <a:endParaRPr lang="en-IN"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750"/>
              </a:spcAft>
            </a:pPr>
            <a:endPar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750"/>
              </a:spcAft>
            </a:pPr>
            <a:endParaRPr lang="en-IN"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750"/>
              </a:spcAft>
            </a:pPr>
            <a:endPar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750"/>
              </a:spcAft>
            </a:pPr>
            <a:r>
              <a:rPr lang="en-IN" sz="18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Continuous loop:</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Each device connects to its two neighbouring devices, creating a continuous path for data to flow in one direction (unidirectional) or both directions (bidirectional).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750"/>
              </a:spcAft>
            </a:pPr>
            <a:r>
              <a:rPr lang="en-IN" sz="18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Token passing:</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In some ring networks, a special signal called a token circulates around the ring. Only the device holding the token is allowed to transmit data. This prevents collisions and ensures orderly data flow.</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750"/>
              </a:spcAft>
            </a:pPr>
            <a:r>
              <a:rPr lang="en-IN" sz="18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Addressing:</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Similar to other topologies, each device has a unique address, and data packets are labelled with the recipient's address. The packet travels around the ring until it reaches the device with the matching address, which then processes the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750"/>
              </a:spcAft>
              <a:buNone/>
            </a:pPr>
            <a:endPar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75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75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8440ECF6-44ED-8D65-D96F-825EDC1FF0F0}"/>
              </a:ext>
            </a:extLst>
          </p:cNvPr>
          <p:cNvPicPr>
            <a:picLocks noChangeAspect="1"/>
          </p:cNvPicPr>
          <p:nvPr/>
        </p:nvPicPr>
        <p:blipFill>
          <a:blip r:embed="rId3"/>
          <a:stretch>
            <a:fillRect/>
          </a:stretch>
        </p:blipFill>
        <p:spPr>
          <a:xfrm>
            <a:off x="1371600" y="2362200"/>
            <a:ext cx="4572000" cy="1524000"/>
          </a:xfrm>
          <a:prstGeom prst="rect">
            <a:avLst/>
          </a:prstGeom>
          <a:ln>
            <a:solidFill>
              <a:schemeClr val="accent1"/>
            </a:solidFill>
          </a:ln>
        </p:spPr>
      </p:pic>
    </p:spTree>
    <p:extLst>
      <p:ext uri="{BB962C8B-B14F-4D97-AF65-F5344CB8AC3E}">
        <p14:creationId xmlns:p14="http://schemas.microsoft.com/office/powerpoint/2010/main" val="4074797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4ADAFD-E7E2-4F9C-A3EE-2D3AEF5855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Computer networks Topology</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98A7C205-4384-384D-B93E-E0B242F0C473}"/>
              </a:ext>
            </a:extLst>
          </p:cNvPr>
          <p:cNvSpPr>
            <a:spLocks noGrp="1"/>
          </p:cNvSpPr>
          <p:nvPr>
            <p:ph idx="1"/>
          </p:nvPr>
        </p:nvSpPr>
        <p:spPr>
          <a:xfrm>
            <a:off x="457200" y="1066800"/>
            <a:ext cx="8229600" cy="5289550"/>
          </a:xfrm>
        </p:spPr>
        <p:txBody>
          <a:bodyPr>
            <a:normAutofit fontScale="92500" lnSpcReduction="10000"/>
          </a:bodyPr>
          <a:lstStyle/>
          <a:p>
            <a:pPr>
              <a:lnSpc>
                <a:spcPct val="107000"/>
              </a:lnSpc>
              <a:spcAft>
                <a:spcPts val="750"/>
              </a:spcAft>
            </a:pPr>
            <a:r>
              <a:rPr lang="en-IN" sz="1800" b="1" u="sng"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Star Topology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750"/>
              </a:spcAft>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a:t>
            </a:r>
            <a:r>
              <a:rPr lang="en-IN" sz="1800" u="none" strike="noStrike"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hlinkClick r:id="rId3"/>
              </a:rPr>
              <a:t>Star Topology</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all the devices are connected to a single hub through a cable. This hub is the central node and all other nodes are connected to the central node. The hub can be passive in nature i.e., not an intelligent hub such as broadcasting devices, at the same time the hub can be intelligent known as an active hub. Active hubs have repeaters in them. Coaxial cables or RJ-45 cables are used to connect the computers. In Star Topology, many popular Ethernet LAN protocols are used as CD (Collision Detection), CSMA (Carrier Sense Multiple Access), etc.</a:t>
            </a:r>
          </a:p>
          <a:p>
            <a:pPr lvl="1" algn="just"/>
            <a:r>
              <a:rPr lang="en-US"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Advantages</a:t>
            </a:r>
          </a:p>
          <a:p>
            <a:pPr lvl="2" algn="just"/>
            <a:r>
              <a:rPr lang="en-US"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less expensive</a:t>
            </a:r>
          </a:p>
          <a:p>
            <a:pPr lvl="2" algn="just"/>
            <a:r>
              <a:rPr lang="en-US"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easy to install and reconfigure</a:t>
            </a:r>
          </a:p>
          <a:p>
            <a:pPr lvl="2" algn="just"/>
            <a:r>
              <a:rPr lang="en-US"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less cabling</a:t>
            </a:r>
          </a:p>
          <a:p>
            <a:pPr lvl="2" algn="just"/>
            <a:r>
              <a:rPr lang="en-US"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Robustness</a:t>
            </a:r>
          </a:p>
          <a:p>
            <a:pPr lvl="2" algn="just"/>
            <a:r>
              <a:rPr lang="en-US"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easy fault identification and fault isolation</a:t>
            </a:r>
          </a:p>
          <a:p>
            <a:pPr lvl="1" algn="just"/>
            <a:r>
              <a:rPr lang="en-US"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Disadvantages</a:t>
            </a:r>
          </a:p>
          <a:p>
            <a:pPr lvl="2" algn="just"/>
            <a:r>
              <a:rPr lang="en-US"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dependency of the whole topology on one single point, the hub</a:t>
            </a:r>
          </a:p>
          <a:p>
            <a:pPr lvl="2" algn="just"/>
            <a:r>
              <a:rPr lang="en-US"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often more cabling is required</a:t>
            </a:r>
          </a:p>
          <a:p>
            <a:pPr marL="228600" algn="just">
              <a:lnSpc>
                <a:spcPct val="107000"/>
              </a:lnSpc>
              <a:spcAft>
                <a:spcPts val="750"/>
              </a:spcAft>
            </a:pPr>
            <a:endPar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75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750"/>
              </a:spcAft>
              <a:buNone/>
            </a:pPr>
            <a:endPar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75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75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 name="Picture 1">
            <a:extLst>
              <a:ext uri="{FF2B5EF4-FFF2-40B4-BE49-F238E27FC236}">
                <a16:creationId xmlns:a16="http://schemas.microsoft.com/office/drawing/2014/main" id="{7FB59420-8C78-25F3-D226-F0E662473779}"/>
              </a:ext>
            </a:extLst>
          </p:cNvPr>
          <p:cNvPicPr>
            <a:picLocks noChangeAspect="1"/>
          </p:cNvPicPr>
          <p:nvPr/>
        </p:nvPicPr>
        <p:blipFill>
          <a:blip r:embed="rId4"/>
          <a:stretch>
            <a:fillRect/>
          </a:stretch>
        </p:blipFill>
        <p:spPr>
          <a:xfrm>
            <a:off x="5943600" y="3200400"/>
            <a:ext cx="2070100" cy="1394460"/>
          </a:xfrm>
          <a:prstGeom prst="rect">
            <a:avLst/>
          </a:prstGeom>
          <a:ln>
            <a:solidFill>
              <a:schemeClr val="accent1"/>
            </a:solidFill>
          </a:ln>
        </p:spPr>
      </p:pic>
    </p:spTree>
    <p:extLst>
      <p:ext uri="{BB962C8B-B14F-4D97-AF65-F5344CB8AC3E}">
        <p14:creationId xmlns:p14="http://schemas.microsoft.com/office/powerpoint/2010/main" val="937283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81986"/>
          </a:xfrm>
        </p:spPr>
        <p:txBody>
          <a:bodyPr>
            <a:normAutofit fontScale="55000" lnSpcReduction="20000"/>
          </a:bodyPr>
          <a:lstStyle/>
          <a:p>
            <a:r>
              <a:rPr lang="en-US" sz="3400" dirty="0"/>
              <a:t>Mesh Topology</a:t>
            </a:r>
          </a:p>
          <a:p>
            <a:pPr lvl="1">
              <a:spcAft>
                <a:spcPts val="750"/>
              </a:spcAft>
            </a:pPr>
            <a:r>
              <a:rPr lang="en-IN" sz="2900" dirty="0"/>
              <a:t>A mesh topology is a network configuration where devices are interconnected in a web-like pattern, with each device connected to multiple other devices. This creates a redundant network with multiple paths for data to travel, making it highly fault-tolerant and scalable. the protocols used are AHCP (Ad Hoc Configuration Protocols), DHCP (Dynamic Host Configuration Protocol), etc.</a:t>
            </a:r>
          </a:p>
          <a:p>
            <a:pPr lvl="1"/>
            <a:r>
              <a:rPr lang="en-US" dirty="0"/>
              <a:t>every device has a dedicated point-to-point link to every other device.</a:t>
            </a:r>
          </a:p>
          <a:p>
            <a:pPr lvl="1"/>
            <a:r>
              <a:rPr lang="en-US" dirty="0"/>
              <a:t>the number of physical links in a fully connected mesh network with n nodes = n(n - 1)</a:t>
            </a:r>
          </a:p>
          <a:p>
            <a:pPr lvl="1"/>
            <a:r>
              <a:rPr lang="en-US" dirty="0"/>
              <a:t>Advantages </a:t>
            </a:r>
          </a:p>
          <a:p>
            <a:pPr lvl="2"/>
            <a:r>
              <a:rPr lang="en-US" sz="2800" dirty="0"/>
              <a:t>carry its own data load</a:t>
            </a:r>
          </a:p>
          <a:p>
            <a:pPr lvl="2"/>
            <a:r>
              <a:rPr lang="en-US" sz="2800" dirty="0"/>
              <a:t>Robust</a:t>
            </a:r>
          </a:p>
          <a:p>
            <a:pPr lvl="2"/>
            <a:r>
              <a:rPr lang="en-US" sz="2800" dirty="0"/>
              <a:t>privacy or security</a:t>
            </a:r>
          </a:p>
          <a:p>
            <a:pPr lvl="2"/>
            <a:r>
              <a:rPr lang="en-US" sz="2800" dirty="0"/>
              <a:t>fault identification and fault isolation easy</a:t>
            </a:r>
          </a:p>
          <a:p>
            <a:pPr lvl="1"/>
            <a:r>
              <a:rPr lang="en-US" sz="3100" dirty="0"/>
              <a:t>Disadvantages</a:t>
            </a:r>
          </a:p>
          <a:p>
            <a:pPr lvl="2"/>
            <a:r>
              <a:rPr lang="en-US" sz="2800" dirty="0"/>
              <a:t>amount of cabling and the number of I/O ports required</a:t>
            </a:r>
          </a:p>
          <a:p>
            <a:pPr lvl="2"/>
            <a:r>
              <a:rPr lang="en-US" sz="2800" dirty="0"/>
              <a:t>installation and reconnection are difficult</a:t>
            </a:r>
          </a:p>
          <a:p>
            <a:pPr lvl="2"/>
            <a:r>
              <a:rPr lang="en-US" sz="2800" dirty="0"/>
              <a:t>sheer bulk of the wiring</a:t>
            </a:r>
          </a:p>
          <a:p>
            <a:pPr lvl="2"/>
            <a:r>
              <a:rPr lang="en-US" sz="2800" dirty="0"/>
              <a:t>expensive</a:t>
            </a:r>
          </a:p>
          <a:p>
            <a:endParaRPr lang="en-US" dirty="0"/>
          </a:p>
        </p:txBody>
      </p:sp>
      <p:sp>
        <p:nvSpPr>
          <p:cNvPr id="4" name="Date Placeholder 3"/>
          <p:cNvSpPr>
            <a:spLocks noGrp="1"/>
          </p:cNvSpPr>
          <p:nvPr>
            <p:ph type="dt" sz="half" idx="10"/>
          </p:nvPr>
        </p:nvSpPr>
        <p:spPr/>
        <p:txBody>
          <a:bodyPr/>
          <a:lstStyle/>
          <a:p>
            <a:fld id="{EB5BE21C-BE51-4BCE-9DE5-499A0E36C1DD}"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Topology(CO1)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561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83B444-57E4-43F4-A84C-26EBC6A8D10F}"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Topology (CO1)</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1" name="Content Placeholder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2424" y="1235333"/>
            <a:ext cx="4801048" cy="3565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650950" y="5827990"/>
            <a:ext cx="2077685" cy="461665"/>
          </a:xfrm>
          <a:prstGeom prst="rect">
            <a:avLst/>
          </a:prstGeom>
        </p:spPr>
        <p:txBody>
          <a:bodyPr wrap="none">
            <a:spAutoFit/>
          </a:bodyPr>
          <a:lstStyle/>
          <a:p>
            <a:r>
              <a:rPr lang="en-US" sz="2400" dirty="0"/>
              <a:t>Mesh Topology</a:t>
            </a:r>
          </a:p>
        </p:txBody>
      </p:sp>
      <p:pic>
        <p:nvPicPr>
          <p:cNvPr id="1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6937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1DA1AD-4778-403D-8E0F-6F0103E9BAB4}"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Types of Networks (CO1)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84837" y="974291"/>
            <a:ext cx="8229600" cy="5213350"/>
          </a:xfrm>
        </p:spPr>
        <p:txBody>
          <a:bodyPr>
            <a:normAutofit/>
          </a:bodyPr>
          <a:lstStyle/>
          <a:p>
            <a:r>
              <a:rPr lang="en-US" sz="1600" b="1" dirty="0"/>
              <a:t>LAN</a:t>
            </a:r>
          </a:p>
          <a:p>
            <a:pPr lvl="1" algn="just"/>
            <a:r>
              <a:rPr lang="en-US" sz="1600" dirty="0"/>
              <a:t>A local area network (LAN) is usually privately owned and links the devices in a single office, building, or campus</a:t>
            </a:r>
          </a:p>
          <a:p>
            <a:pPr lvl="1" algn="just"/>
            <a:r>
              <a:rPr lang="en-US" sz="1600" dirty="0"/>
              <a:t>resources can be shared</a:t>
            </a:r>
          </a:p>
          <a:p>
            <a:pPr lvl="1" algn="just"/>
            <a:r>
              <a:rPr lang="en-US" sz="1600" dirty="0"/>
              <a:t>In addition to size, LANs are distinguished from other types of networks by their transmission media and topology</a:t>
            </a:r>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983029"/>
            <a:ext cx="6151562"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4365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921537-0864-49F1-B899-D035A1F0669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Types of Networks (CO1)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1600" b="1" dirty="0"/>
              <a:t>MAN</a:t>
            </a:r>
          </a:p>
          <a:p>
            <a:pPr lvl="1" algn="just"/>
            <a:r>
              <a:rPr lang="en-US" sz="1600" dirty="0"/>
              <a:t>A metropolitan area network (MAN) is a network with a size between a LAN and a WAN. It normally covers the area inside a town or a city. </a:t>
            </a:r>
          </a:p>
          <a:p>
            <a:pPr lvl="1" algn="just"/>
            <a:r>
              <a:rPr lang="en-US" sz="1600" dirty="0"/>
              <a:t>It is designed for customers who need a high-speed connectivity, normally to the Internet, and have endpoints spread over a city or part of city</a:t>
            </a:r>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191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294A34-427A-40D6-BB03-F729ECA5AB87}"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Types of Networks (CO1)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84837" y="974291"/>
            <a:ext cx="8229600" cy="5213350"/>
          </a:xfrm>
        </p:spPr>
        <p:txBody>
          <a:bodyPr>
            <a:normAutofit/>
          </a:bodyPr>
          <a:lstStyle/>
          <a:p>
            <a:pPr marL="457200" lvl="1" indent="0" algn="just">
              <a:buNone/>
            </a:pPr>
            <a:r>
              <a:rPr lang="en-US" sz="1600" b="1" dirty="0"/>
              <a:t>WAN</a:t>
            </a:r>
          </a:p>
          <a:p>
            <a:pPr lvl="1" algn="just"/>
            <a:r>
              <a:rPr lang="en-US" sz="1600" dirty="0"/>
              <a:t>A wide area network (WAN) provides long-distance transmission of data, image, audio, and video information over large geographic areas that may comprise a country, a continent, or even the whole world</a:t>
            </a:r>
          </a:p>
        </p:txBody>
      </p:sp>
      <p:pic>
        <p:nvPicPr>
          <p:cNvPr id="1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7111"/>
            <a:ext cx="6288689" cy="3496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3989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285E46-B790-404B-A375-80D681D3FA44}"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1385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Internet</a:t>
            </a:r>
            <a:r>
              <a:rPr lang="en-US" sz="3000" dirty="0"/>
              <a:t>(CO1)</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2590800" cy="5213350"/>
          </a:xfrm>
        </p:spPr>
        <p:txBody>
          <a:bodyPr>
            <a:normAutofit/>
          </a:bodyPr>
          <a:lstStyle/>
          <a:p>
            <a:pPr algn="just"/>
            <a:r>
              <a:rPr lang="en-US" sz="2200" dirty="0"/>
              <a:t>When two or more networks are connected, they become an internetwork, or internet.</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956622"/>
            <a:ext cx="5334000" cy="492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7407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sz="2400" dirty="0"/>
              <a:t>Topic Objective</a:t>
            </a:r>
          </a:p>
          <a:p>
            <a:r>
              <a:rPr lang="en-US" sz="1600" dirty="0"/>
              <a:t>To understand the Physical Layer</a:t>
            </a:r>
          </a:p>
          <a:p>
            <a:r>
              <a:rPr lang="en-US" sz="1600" dirty="0"/>
              <a:t>Various transmission medium and</a:t>
            </a:r>
          </a:p>
          <a:p>
            <a:r>
              <a:rPr lang="en-US" sz="1600" dirty="0"/>
              <a:t>Switching methods</a:t>
            </a:r>
          </a:p>
          <a:p>
            <a:pPr marL="0" indent="0">
              <a:buNone/>
            </a:pPr>
            <a:endParaRPr lang="en-US" sz="2200" dirty="0"/>
          </a:p>
          <a:p>
            <a:pPr marL="0" indent="0">
              <a:buNone/>
            </a:pPr>
            <a:r>
              <a:rPr lang="en-US" sz="2400" dirty="0"/>
              <a:t>Recap of previous topic</a:t>
            </a:r>
          </a:p>
          <a:p>
            <a:r>
              <a:rPr lang="en-US" sz="1600" dirty="0"/>
              <a:t>The layered architecture of OSI and TCP/IP model</a:t>
            </a:r>
          </a:p>
          <a:p>
            <a:r>
              <a:rPr lang="en-US" sz="1600" dirty="0"/>
              <a:t>Comparison of both the models</a:t>
            </a:r>
          </a:p>
          <a:p>
            <a:endParaRPr lang="en-US" sz="2200" dirty="0"/>
          </a:p>
          <a:p>
            <a:endParaRPr lang="en-US" dirty="0"/>
          </a:p>
        </p:txBody>
      </p:sp>
      <p:sp>
        <p:nvSpPr>
          <p:cNvPr id="4" name="Date Placeholder 3"/>
          <p:cNvSpPr>
            <a:spLocks noGrp="1"/>
          </p:cNvSpPr>
          <p:nvPr>
            <p:ph type="dt" sz="half" idx="10"/>
          </p:nvPr>
        </p:nvSpPr>
        <p:spPr/>
        <p:txBody>
          <a:bodyPr/>
          <a:lstStyle/>
          <a:p>
            <a:fld id="{831B8742-12C1-4CFB-9DB6-DCC0273D84BB}"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Physical layer (CO1)</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568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sz="2400" dirty="0"/>
              <a:t>Topic Objective</a:t>
            </a:r>
          </a:p>
          <a:p>
            <a:r>
              <a:rPr lang="en-US" sz="1600" dirty="0"/>
              <a:t>To understand the OSI and TCP/IP models</a:t>
            </a:r>
          </a:p>
          <a:p>
            <a:r>
              <a:rPr lang="en-US" sz="1600" dirty="0"/>
              <a:t>Differences between two and the protocols supported</a:t>
            </a:r>
            <a:endParaRPr lang="en-US" sz="2200" dirty="0"/>
          </a:p>
          <a:p>
            <a:pPr marL="0" indent="0">
              <a:buNone/>
            </a:pPr>
            <a:r>
              <a:rPr lang="en-US" sz="2200" dirty="0"/>
              <a:t>Recap of previous topic</a:t>
            </a:r>
          </a:p>
          <a:p>
            <a:r>
              <a:rPr lang="en-US" sz="1600" dirty="0"/>
              <a:t>The basic networking layout and topology were studied</a:t>
            </a:r>
          </a:p>
          <a:p>
            <a:r>
              <a:rPr lang="en-US" sz="1600" dirty="0"/>
              <a:t>Data flow mode supported </a:t>
            </a:r>
          </a:p>
          <a:p>
            <a:endParaRPr lang="en-US" sz="2200" dirty="0"/>
          </a:p>
          <a:p>
            <a:endParaRPr lang="en-US" sz="2200" dirty="0"/>
          </a:p>
          <a:p>
            <a:endParaRPr lang="en-US" dirty="0"/>
          </a:p>
        </p:txBody>
      </p:sp>
      <p:sp>
        <p:nvSpPr>
          <p:cNvPr id="4" name="Date Placeholder 3"/>
          <p:cNvSpPr>
            <a:spLocks noGrp="1"/>
          </p:cNvSpPr>
          <p:nvPr>
            <p:ph type="dt" sz="half" idx="10"/>
          </p:nvPr>
        </p:nvSpPr>
        <p:spPr/>
        <p:txBody>
          <a:bodyPr/>
          <a:lstStyle/>
          <a:p>
            <a:fld id="{2CA94070-6F9E-4B98-9A75-F85B53C5C5B9}"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OSI &amp; TCP/IP models (CO1)</a:t>
            </a:r>
            <a:endParaRPr kumimoji="0" lang="en-US" sz="3000" b="0" i="0" u="none" strike="noStrike" kern="1200" cap="none" spc="0" normalizeH="0" baseline="0" noProof="0" dirty="0">
              <a:ln>
                <a:noFill/>
              </a:ln>
              <a:solidFill>
                <a:schemeClr val="dk1"/>
              </a:solidFill>
              <a:effectLst/>
              <a:uLnTx/>
              <a:uFillTx/>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1385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p:cNvSpPr>
            <a:spLocks noGrp="1"/>
          </p:cNvSpPr>
          <p:nvPr>
            <p:ph type="dt" sz="quarter" idx="11"/>
          </p:nvPr>
        </p:nvSpPr>
        <p:spPr>
          <a:xfrm>
            <a:off x="-304800" y="6356350"/>
            <a:ext cx="2895600" cy="365125"/>
          </a:xfrm>
          <a:noFill/>
        </p:spPr>
        <p:txBody>
          <a:bodyPr/>
          <a:lstStyle/>
          <a:p>
            <a:pPr>
              <a:buFont typeface="Arial" pitchFamily="34" charset="0"/>
              <a:buNone/>
            </a:pPr>
            <a:fld id="{42FD7DDF-341E-43C2-9296-892DE64E60E9}" type="datetime1">
              <a:rPr lang="en-US" smtClean="0"/>
              <a:t>12/26/2024</a:t>
            </a:fld>
            <a:endParaRPr lang="en-US" dirty="0"/>
          </a:p>
        </p:txBody>
      </p:sp>
      <p:sp>
        <p:nvSpPr>
          <p:cNvPr id="10243" name="Footer Placeholder 4"/>
          <p:cNvSpPr>
            <a:spLocks noGrp="1"/>
          </p:cNvSpPr>
          <p:nvPr>
            <p:ph type="ftr" sz="quarter" idx="12"/>
          </p:nvPr>
        </p:nvSpPr>
        <p:spPr>
          <a:xfrm>
            <a:off x="2209800" y="6356350"/>
            <a:ext cx="6934200" cy="365125"/>
          </a:xfrm>
          <a:noFill/>
        </p:spPr>
        <p:txBody>
          <a:bodyPr/>
          <a:lstStyle/>
          <a:p>
            <a:pPr algn="l">
              <a:buFont typeface="Arial" pitchFamily="34" charset="0"/>
              <a:buNone/>
            </a:pPr>
            <a:r>
              <a:rPr lang="en-US"/>
              <a:t>ACSE0602                  CN               Unit 1</a:t>
            </a:r>
            <a:endParaRPr lang="en-US" dirty="0"/>
          </a:p>
        </p:txBody>
      </p:sp>
      <p:sp>
        <p:nvSpPr>
          <p:cNvPr id="10244" name="Slide Number Placeholder 5"/>
          <p:cNvSpPr>
            <a:spLocks noGrp="1"/>
          </p:cNvSpPr>
          <p:nvPr>
            <p:ph type="sldNum" sz="quarter" idx="4294967295"/>
          </p:nvPr>
        </p:nvSpPr>
        <p:spPr>
          <a:xfrm>
            <a:off x="6223000" y="6356350"/>
            <a:ext cx="2895600" cy="365125"/>
          </a:xfrm>
          <a:prstGeom prst="rect">
            <a:avLst/>
          </a:prstGeom>
          <a:noFill/>
        </p:spPr>
        <p:txBody>
          <a:bodyPr/>
          <a:lstStyle/>
          <a:p>
            <a:pPr algn="ctr">
              <a:buSzPts val="1400"/>
              <a:buFont typeface="Arial" pitchFamily="34" charset="0"/>
              <a:buNone/>
            </a:pPr>
            <a:fld id="{C37AE07E-7BC9-49E1-822A-83DAB9ECD80E}" type="slidenum">
              <a:rPr lang="en-US" smtClean="0"/>
              <a:pPr algn="ctr">
                <a:buSzPts val="1400"/>
                <a:buFont typeface="Arial" pitchFamily="34" charset="0"/>
                <a:buNone/>
              </a:pPr>
              <a:t>6</a:t>
            </a:fld>
            <a:endParaRPr lang="en-US"/>
          </a:p>
        </p:txBody>
      </p:sp>
      <p:sp>
        <p:nvSpPr>
          <p:cNvPr id="7" name="Title 1"/>
          <p:cNvSpPr txBox="1">
            <a:spLocks/>
          </p:cNvSpPr>
          <p:nvPr/>
        </p:nvSpPr>
        <p:spPr>
          <a:xfrm>
            <a:off x="1524000" y="0"/>
            <a:ext cx="76200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000" dirty="0">
                <a:sym typeface="Arial" charset="0"/>
              </a:rPr>
              <a:t>Branch wise Applications</a:t>
            </a:r>
          </a:p>
        </p:txBody>
      </p:sp>
      <p:sp>
        <p:nvSpPr>
          <p:cNvPr id="10246" name="TextBox 7"/>
          <p:cNvSpPr txBox="1">
            <a:spLocks noChangeArrowheads="1"/>
          </p:cNvSpPr>
          <p:nvPr/>
        </p:nvSpPr>
        <p:spPr bwMode="auto">
          <a:xfrm>
            <a:off x="457200" y="1066800"/>
            <a:ext cx="8250238" cy="4760278"/>
          </a:xfrm>
          <a:prstGeom prst="rect">
            <a:avLst/>
          </a:prstGeom>
          <a:noFill/>
          <a:ln w="9525">
            <a:noFill/>
            <a:miter lim="800000"/>
            <a:headEnd/>
            <a:tailEnd/>
          </a:ln>
        </p:spPr>
        <p:txBody>
          <a:bodyPr wrap="square">
            <a:spAutoFit/>
          </a:bodyPr>
          <a:lstStyle/>
          <a:p>
            <a:pPr marL="457200" indent="-457200">
              <a:buFont typeface="Arial" panose="020B0604020202020204" pitchFamily="34" charset="0"/>
              <a:buChar char="•"/>
            </a:pPr>
            <a:r>
              <a:rPr lang="en-US" sz="2800" dirty="0"/>
              <a:t>Resource Sharing</a:t>
            </a:r>
          </a:p>
          <a:p>
            <a:pPr marL="457200" indent="-457200">
              <a:buFont typeface="Arial" panose="020B0604020202020204" pitchFamily="34" charset="0"/>
              <a:buChar char="•"/>
            </a:pPr>
            <a:r>
              <a:rPr lang="en-US" sz="2800" dirty="0"/>
              <a:t>Server-Client model:</a:t>
            </a:r>
          </a:p>
          <a:p>
            <a:pPr marL="457200" indent="-457200">
              <a:buFont typeface="Arial" panose="020B0604020202020204" pitchFamily="34" charset="0"/>
              <a:buChar char="•"/>
            </a:pPr>
            <a:r>
              <a:rPr lang="en-US" sz="2800" dirty="0"/>
              <a:t>Communication Medium:</a:t>
            </a:r>
          </a:p>
          <a:p>
            <a:pPr marL="457200" indent="-457200">
              <a:buFont typeface="Arial" panose="020B0604020202020204" pitchFamily="34" charset="0"/>
              <a:buChar char="•"/>
            </a:pPr>
            <a:r>
              <a:rPr lang="en-US" sz="2800" dirty="0"/>
              <a:t>Access to remote information</a:t>
            </a:r>
          </a:p>
          <a:p>
            <a:pPr marL="457200" indent="-457200">
              <a:buFont typeface="Arial" panose="020B0604020202020204" pitchFamily="34" charset="0"/>
              <a:buChar char="•"/>
            </a:pPr>
            <a:r>
              <a:rPr lang="en-US" sz="2800" dirty="0"/>
              <a:t>Person-to-person communication</a:t>
            </a:r>
          </a:p>
          <a:p>
            <a:pPr marL="457200" indent="-457200">
              <a:buFont typeface="Arial" panose="020B0604020202020204" pitchFamily="34" charset="0"/>
              <a:buChar char="•"/>
            </a:pPr>
            <a:r>
              <a:rPr lang="en-US" sz="2800" dirty="0"/>
              <a:t>Electronic commerce</a:t>
            </a:r>
          </a:p>
          <a:p>
            <a:pPr marL="457200" indent="-457200">
              <a:spcBef>
                <a:spcPts val="363"/>
              </a:spcBef>
              <a:spcAft>
                <a:spcPct val="0"/>
              </a:spcAft>
              <a:buClr>
                <a:srgbClr val="000000"/>
              </a:buClr>
              <a:buFont typeface="Arial" panose="020B0604020202020204" pitchFamily="34" charset="0"/>
              <a:buChar char="•"/>
            </a:pPr>
            <a:r>
              <a:rPr lang="en-US" sz="2800" dirty="0">
                <a:cs typeface="Times New Roman" pitchFamily="18" charset="0"/>
              </a:rPr>
              <a:t>Cloud-based Applications</a:t>
            </a:r>
          </a:p>
          <a:p>
            <a:pPr marL="457200" indent="-457200">
              <a:spcBef>
                <a:spcPct val="0"/>
              </a:spcBef>
              <a:buFont typeface="Arial" panose="020B0604020202020204" pitchFamily="34" charset="0"/>
              <a:buChar char="•"/>
            </a:pPr>
            <a:r>
              <a:rPr lang="en-US" sz="2800" dirty="0">
                <a:solidFill>
                  <a:srgbClr val="000000"/>
                </a:solidFill>
                <a:cs typeface="Times New Roman" panose="02020603050405020304" pitchFamily="18" charset="0"/>
              </a:rPr>
              <a:t>AI and Expert System</a:t>
            </a:r>
          </a:p>
          <a:p>
            <a:pPr marL="457200" indent="-457200">
              <a:spcBef>
                <a:spcPct val="0"/>
              </a:spcBef>
              <a:buFont typeface="Arial" panose="020B0604020202020204" pitchFamily="34" charset="0"/>
              <a:buChar char="•"/>
            </a:pPr>
            <a:r>
              <a:rPr lang="en-US" sz="2800" dirty="0">
                <a:solidFill>
                  <a:srgbClr val="000000"/>
                </a:solidFill>
                <a:cs typeface="Times New Roman" panose="02020603050405020304" pitchFamily="18" charset="0"/>
              </a:rPr>
              <a:t>Neural Networks and parallel programming</a:t>
            </a:r>
          </a:p>
          <a:p>
            <a:pPr marL="457200" indent="-457200">
              <a:spcBef>
                <a:spcPct val="0"/>
              </a:spcBef>
              <a:buFont typeface="Arial" panose="020B0604020202020204" pitchFamily="34" charset="0"/>
              <a:buChar char="•"/>
            </a:pPr>
            <a:r>
              <a:rPr lang="en-US" sz="2800" dirty="0">
                <a:solidFill>
                  <a:srgbClr val="000000"/>
                </a:solidFill>
                <a:cs typeface="Times New Roman" panose="02020603050405020304" pitchFamily="18" charset="0"/>
              </a:rPr>
              <a:t>Decision support and office automation systems etc.</a:t>
            </a:r>
          </a:p>
          <a:p>
            <a:endParaRPr lang="en-US" sz="2000" dirty="0"/>
          </a:p>
        </p:txBody>
      </p:sp>
      <p:pic>
        <p:nvPicPr>
          <p:cNvPr id="8"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8947D8-F913-4063-9620-92647F68289A}"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OSI Reference model(CO1)</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1600" dirty="0"/>
              <a:t>OSI (Open System Interconnection) Reference model</a:t>
            </a:r>
          </a:p>
          <a:p>
            <a:r>
              <a:rPr lang="en-US" sz="1600" dirty="0"/>
              <a:t>Standardization of protocols used in various layers</a:t>
            </a:r>
          </a:p>
          <a:p>
            <a:r>
              <a:rPr lang="en-US" sz="1600" dirty="0"/>
              <a:t>Developed in 1983 revised in 1995 </a:t>
            </a:r>
          </a:p>
          <a:p>
            <a:r>
              <a:rPr lang="en-US" sz="1600" dirty="0"/>
              <a:t>An open System is a set of protocols that allows any two different system to communicate regardless of their underlying architecture.</a:t>
            </a:r>
          </a:p>
          <a:p>
            <a:r>
              <a:rPr lang="en-US" sz="1600" dirty="0"/>
              <a:t>The purpose of the OSI model is to show how to communicate between two different system without required change underlying H/W and S/W.</a:t>
            </a:r>
          </a:p>
          <a:p>
            <a:r>
              <a:rPr lang="en-US" sz="1600" dirty="0"/>
              <a:t>The OSI model is not a protocols it is a model to understanding designing a n/w Architecture that is flexible, robust, and interoperable.</a:t>
            </a:r>
          </a:p>
          <a:p>
            <a:r>
              <a:rPr lang="en-US" sz="1600" dirty="0"/>
              <a:t>layers based on</a:t>
            </a:r>
          </a:p>
          <a:p>
            <a:pPr marL="342900" lvl="1" indent="-342900">
              <a:buFont typeface="Arial" pitchFamily="34" charset="0"/>
              <a:buChar char="•"/>
            </a:pPr>
            <a:r>
              <a:rPr lang="en-US" sz="1600" dirty="0"/>
              <a:t>A layer should be created where a different abstraction is needed</a:t>
            </a:r>
          </a:p>
          <a:p>
            <a:pPr marL="342900" lvl="1" indent="-342900">
              <a:buFont typeface="Arial" pitchFamily="34" charset="0"/>
              <a:buChar char="•"/>
            </a:pPr>
            <a:r>
              <a:rPr lang="en-US" sz="1600" dirty="0"/>
              <a:t>Each layer should perform a well-defined function</a:t>
            </a:r>
          </a:p>
          <a:p>
            <a:pPr marL="342900" lvl="1" indent="-342900">
              <a:buFont typeface="Arial" pitchFamily="34" charset="0"/>
              <a:buChar char="•"/>
            </a:pPr>
            <a:r>
              <a:rPr lang="en-US" sz="1600" dirty="0"/>
              <a:t>The function of each layer should be according to internationally standardized protocols</a:t>
            </a:r>
          </a:p>
          <a:p>
            <a:pPr marL="342900" lvl="1" indent="-342900">
              <a:buFont typeface="Arial" pitchFamily="34" charset="0"/>
              <a:buChar char="•"/>
            </a:pPr>
            <a:r>
              <a:rPr lang="en-US" sz="1600" dirty="0"/>
              <a:t>The layer boundaries should be chosen to minimize the information flow across the interfaces</a:t>
            </a:r>
          </a:p>
          <a:p>
            <a:pPr marL="342900" lvl="1" indent="-342900">
              <a:buFont typeface="Arial" pitchFamily="34" charset="0"/>
              <a:buChar char="•"/>
            </a:pPr>
            <a:r>
              <a:rPr lang="en-US" sz="1600" dirty="0"/>
              <a:t>The number of layers should be large enough for necessary functions required and small enough not to become unwieldy</a:t>
            </a:r>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7247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67A739-4C44-4A9F-A194-9C2904C7AE67}"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Layered architecture</a:t>
            </a:r>
            <a:r>
              <a:rPr lang="en-US" sz="2800" dirty="0"/>
              <a:t>(CO1)</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Autofit/>
          </a:bodyPr>
          <a:lstStyle/>
          <a:p>
            <a:r>
              <a:rPr lang="en-US" sz="2200" dirty="0"/>
              <a:t>Peer to peer process</a:t>
            </a:r>
          </a:p>
          <a:p>
            <a:r>
              <a:rPr lang="en-US" sz="2200" dirty="0"/>
              <a:t>Interfaces</a:t>
            </a:r>
          </a:p>
          <a:p>
            <a:r>
              <a:rPr lang="en-US" sz="2200" dirty="0"/>
              <a:t>Protocols </a:t>
            </a:r>
          </a:p>
          <a:p>
            <a:r>
              <a:rPr lang="en-US" sz="2200" dirty="0"/>
              <a:t>Header and trailer</a:t>
            </a:r>
          </a:p>
          <a:p>
            <a:r>
              <a:rPr lang="en-US" sz="2200" dirty="0"/>
              <a:t>Encapsulation</a:t>
            </a:r>
          </a:p>
          <a:p>
            <a:r>
              <a:rPr lang="en-US" sz="2200" dirty="0"/>
              <a:t>Seven layers</a:t>
            </a:r>
          </a:p>
          <a:p>
            <a:pPr lvl="1"/>
            <a:r>
              <a:rPr lang="en-US" sz="2200" dirty="0"/>
              <a:t>Physical</a:t>
            </a:r>
          </a:p>
          <a:p>
            <a:pPr lvl="1"/>
            <a:r>
              <a:rPr lang="en-US" sz="2200" dirty="0"/>
              <a:t>Data link</a:t>
            </a:r>
          </a:p>
          <a:p>
            <a:pPr lvl="1"/>
            <a:r>
              <a:rPr lang="en-US" sz="2200" dirty="0"/>
              <a:t>Network</a:t>
            </a:r>
          </a:p>
          <a:p>
            <a:pPr lvl="1"/>
            <a:r>
              <a:rPr lang="en-US" sz="2200" dirty="0"/>
              <a:t>Transport</a:t>
            </a:r>
          </a:p>
          <a:p>
            <a:pPr lvl="1"/>
            <a:r>
              <a:rPr lang="en-US" sz="2200" dirty="0"/>
              <a:t>Session</a:t>
            </a:r>
          </a:p>
          <a:p>
            <a:pPr lvl="1"/>
            <a:r>
              <a:rPr lang="en-US" sz="2200" dirty="0"/>
              <a:t>Presentation</a:t>
            </a:r>
          </a:p>
          <a:p>
            <a:pPr lvl="1"/>
            <a:r>
              <a:rPr lang="en-US" sz="2200" dirty="0"/>
              <a:t>Application</a:t>
            </a:r>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0495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4965CA-68D9-4050-AFC7-76852C0C5888}"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OSI Model</a:t>
            </a:r>
            <a:r>
              <a:rPr lang="en-US" sz="2800" dirty="0"/>
              <a:t>(CO1)</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382000" cy="5486400"/>
          </a:xfrm>
        </p:spPr>
        <p:txBody>
          <a:bodyPr>
            <a:normAutofit fontScale="62500" lnSpcReduction="20000"/>
          </a:bodyPr>
          <a:lstStyle/>
          <a:p>
            <a:r>
              <a:rPr lang="en-US" sz="3400" dirty="0"/>
              <a:t>Physical layer - coordinates the functions required to carry a bit stream over a physical medium</a:t>
            </a:r>
          </a:p>
          <a:p>
            <a:pPr lvl="1"/>
            <a:r>
              <a:rPr lang="en-US" sz="3400" dirty="0"/>
              <a:t>Physical characteristics of interfaces and medium</a:t>
            </a:r>
          </a:p>
          <a:p>
            <a:pPr lvl="1"/>
            <a:r>
              <a:rPr lang="en-US" sz="3400" dirty="0"/>
              <a:t>Representation of bits</a:t>
            </a:r>
          </a:p>
          <a:p>
            <a:pPr lvl="1"/>
            <a:r>
              <a:rPr lang="en-US" sz="3400" dirty="0"/>
              <a:t>Data rate </a:t>
            </a:r>
          </a:p>
          <a:p>
            <a:pPr lvl="1"/>
            <a:r>
              <a:rPr lang="en-US" sz="3400" dirty="0"/>
              <a:t>Synchronization of bits</a:t>
            </a:r>
          </a:p>
          <a:p>
            <a:pPr lvl="1"/>
            <a:r>
              <a:rPr lang="en-US" sz="3400" dirty="0"/>
              <a:t>Line configuration</a:t>
            </a:r>
          </a:p>
          <a:p>
            <a:pPr lvl="1"/>
            <a:r>
              <a:rPr lang="en-US" sz="3400" dirty="0"/>
              <a:t>Physical topology</a:t>
            </a:r>
          </a:p>
          <a:p>
            <a:pPr lvl="1"/>
            <a:r>
              <a:rPr lang="en-US" sz="3400" dirty="0"/>
              <a:t>Transmission mode</a:t>
            </a:r>
          </a:p>
          <a:p>
            <a:r>
              <a:rPr lang="en-US" sz="3400" dirty="0"/>
              <a:t>Data Link Layer -  transforms the physical layer, a raw transmission facility, to a reliable link</a:t>
            </a:r>
          </a:p>
          <a:p>
            <a:pPr lvl="1"/>
            <a:r>
              <a:rPr lang="en-US" sz="3400" dirty="0"/>
              <a:t>Framing</a:t>
            </a:r>
          </a:p>
          <a:p>
            <a:pPr lvl="1"/>
            <a:r>
              <a:rPr lang="en-US" sz="3400" dirty="0"/>
              <a:t>Physical addressing</a:t>
            </a:r>
          </a:p>
          <a:p>
            <a:pPr lvl="1"/>
            <a:r>
              <a:rPr lang="en-US" sz="3400" dirty="0"/>
              <a:t>Flow control</a:t>
            </a:r>
          </a:p>
          <a:p>
            <a:pPr lvl="1"/>
            <a:r>
              <a:rPr lang="en-US" sz="3400" dirty="0"/>
              <a:t>Error control</a:t>
            </a:r>
          </a:p>
          <a:p>
            <a:pPr lvl="1"/>
            <a:r>
              <a:rPr lang="en-US" sz="3400" dirty="0"/>
              <a:t>Access control</a:t>
            </a:r>
          </a:p>
          <a:p>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6977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100411-10E6-4CC5-B2CD-4C8DAE154EBF}"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OSI Model</a:t>
            </a:r>
            <a:r>
              <a:rPr lang="en-US" sz="2800" dirty="0"/>
              <a:t>(CO1)</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fontScale="85000" lnSpcReduction="10000"/>
          </a:bodyPr>
          <a:lstStyle/>
          <a:p>
            <a:r>
              <a:rPr lang="en-US" sz="2600" dirty="0"/>
              <a:t>Network Layer - responsible for the source-to-destination delivery of a packet, possibly across multiple networks</a:t>
            </a:r>
          </a:p>
          <a:p>
            <a:pPr lvl="1"/>
            <a:r>
              <a:rPr lang="en-US" sz="2600" dirty="0"/>
              <a:t>Logical addressing</a:t>
            </a:r>
          </a:p>
          <a:p>
            <a:pPr lvl="1"/>
            <a:r>
              <a:rPr lang="en-US" sz="2600" dirty="0"/>
              <a:t>Routing</a:t>
            </a:r>
          </a:p>
          <a:p>
            <a:r>
              <a:rPr lang="en-US" sz="2600" dirty="0"/>
              <a:t>Transport Layer - process-to-process delivery of the entire message</a:t>
            </a:r>
          </a:p>
          <a:p>
            <a:pPr lvl="1"/>
            <a:r>
              <a:rPr lang="en-US" sz="2600" dirty="0"/>
              <a:t>Service-point addressing</a:t>
            </a:r>
          </a:p>
          <a:p>
            <a:pPr lvl="1"/>
            <a:r>
              <a:rPr lang="en-US" sz="2600" dirty="0"/>
              <a:t>Segmentation and reassembly</a:t>
            </a:r>
          </a:p>
          <a:p>
            <a:pPr lvl="1"/>
            <a:r>
              <a:rPr lang="en-US" sz="2600" dirty="0"/>
              <a:t>Connection control</a:t>
            </a:r>
          </a:p>
          <a:p>
            <a:pPr lvl="1"/>
            <a:r>
              <a:rPr lang="en-US" sz="2600" dirty="0"/>
              <a:t>Flow control</a:t>
            </a:r>
          </a:p>
          <a:p>
            <a:pPr lvl="1"/>
            <a:r>
              <a:rPr lang="en-US" sz="2600" dirty="0"/>
              <a:t>Error control</a:t>
            </a:r>
          </a:p>
          <a:p>
            <a:r>
              <a:rPr lang="en-US" sz="2600" dirty="0"/>
              <a:t>Session Layer - establishes, maintains, and synchronizes the interaction among communicating systems</a:t>
            </a:r>
          </a:p>
          <a:p>
            <a:pPr lvl="1"/>
            <a:r>
              <a:rPr lang="en-US" sz="2600" dirty="0"/>
              <a:t>Dialog control</a:t>
            </a:r>
          </a:p>
          <a:p>
            <a:pPr lvl="1"/>
            <a:r>
              <a:rPr lang="en-US" sz="2600" dirty="0"/>
              <a:t>Synchronization</a:t>
            </a:r>
          </a:p>
          <a:p>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5463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6CD4FA-6053-4D43-A5B8-56C6EDA2BBE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OSI Model</a:t>
            </a:r>
            <a:r>
              <a:rPr lang="en-US" sz="2800" dirty="0"/>
              <a:t>(CO1)</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200" dirty="0"/>
              <a:t>Presentation Layer - concerned with the syntax and semantics of the information exchanged between two systems</a:t>
            </a:r>
          </a:p>
          <a:p>
            <a:pPr lvl="1"/>
            <a:r>
              <a:rPr lang="en-US" sz="2200" dirty="0"/>
              <a:t>Translation</a:t>
            </a:r>
          </a:p>
          <a:p>
            <a:pPr lvl="1"/>
            <a:r>
              <a:rPr lang="en-US" sz="2200" dirty="0"/>
              <a:t>Encryption</a:t>
            </a:r>
          </a:p>
          <a:p>
            <a:pPr lvl="1"/>
            <a:r>
              <a:rPr lang="en-US" sz="2200" dirty="0"/>
              <a:t>Compression</a:t>
            </a:r>
          </a:p>
          <a:p>
            <a:r>
              <a:rPr lang="en-US" sz="2200" dirty="0"/>
              <a:t>Application Layer - enables the user to access the network</a:t>
            </a:r>
          </a:p>
          <a:p>
            <a:pPr lvl="1"/>
            <a:r>
              <a:rPr lang="en-US" sz="2200" dirty="0"/>
              <a:t>Network virtual terminal</a:t>
            </a:r>
          </a:p>
          <a:p>
            <a:pPr lvl="1"/>
            <a:r>
              <a:rPr lang="en-US" sz="2200" dirty="0"/>
              <a:t>File transfer, access, and management</a:t>
            </a:r>
          </a:p>
          <a:p>
            <a:pPr lvl="1"/>
            <a:r>
              <a:rPr lang="en-US" sz="2200" dirty="0"/>
              <a:t>Mail services</a:t>
            </a:r>
          </a:p>
          <a:p>
            <a:pPr lvl="1"/>
            <a:r>
              <a:rPr lang="en-US" sz="2200" dirty="0"/>
              <a:t>Directory services</a:t>
            </a:r>
          </a:p>
          <a:p>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427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7C0598-D9E3-45B6-9209-33A50C69656C}"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OSI Model</a:t>
            </a:r>
            <a:r>
              <a:rPr lang="en-US" sz="2800" dirty="0"/>
              <a:t>(CO1)</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Content Placeholder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57963"/>
            <a:ext cx="8229600" cy="3783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627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8ECD11-EC1E-44C6-B724-F45051E72822}"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TCP/IP model</a:t>
            </a:r>
            <a:r>
              <a:rPr lang="en-US" sz="2800" dirty="0"/>
              <a:t>(CO3)</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fontScale="92500"/>
          </a:bodyPr>
          <a:lstStyle/>
          <a:p>
            <a:pPr algn="just"/>
            <a:r>
              <a:rPr lang="en-US" sz="2200" dirty="0"/>
              <a:t>TCP/IP Model helps you to determine how a specific computer should be connected to the internet and how data should be transmitted between them. It helps you to create a virtual network when multiple computer networks are connected together. The purpose of TCP/IP model is to allow communication over large distances.</a:t>
            </a:r>
          </a:p>
          <a:p>
            <a:pPr algn="just"/>
            <a:r>
              <a:rPr lang="en-US" sz="2200" dirty="0"/>
              <a:t>TCP/IP stands for Transmission Control Protocol/ Internet Protocol. TCP/IP Stack is specifically designed as a model to offer highly reliable and end-to-end byte stream over an unreliable internetwork.</a:t>
            </a:r>
          </a:p>
          <a:p>
            <a:pPr marL="0" indent="0" algn="just">
              <a:buNone/>
            </a:pPr>
            <a:r>
              <a:rPr lang="en-IN" sz="2000" b="1" i="0" dirty="0">
                <a:solidFill>
                  <a:srgbClr val="222222"/>
                </a:solidFill>
                <a:effectLst/>
                <a:latin typeface="Source Sans Pro" panose="020B0503030403020204" pitchFamily="34" charset="0"/>
              </a:rPr>
              <a:t>TCP Characteristics</a:t>
            </a:r>
          </a:p>
          <a:p>
            <a:pPr algn="l">
              <a:buFont typeface="Arial" panose="020B0604020202020204" pitchFamily="34" charset="0"/>
              <a:buChar char="•"/>
            </a:pPr>
            <a:r>
              <a:rPr lang="en-US" sz="2200" dirty="0"/>
              <a:t>Support for a flexible TCP/IP architecture</a:t>
            </a:r>
          </a:p>
          <a:p>
            <a:pPr algn="l">
              <a:buFont typeface="Arial" panose="020B0604020202020204" pitchFamily="34" charset="0"/>
              <a:buChar char="•"/>
            </a:pPr>
            <a:r>
              <a:rPr lang="en-US" sz="2200" dirty="0"/>
              <a:t>Adding more system to a network is easy.</a:t>
            </a:r>
          </a:p>
          <a:p>
            <a:pPr algn="l">
              <a:buFont typeface="Arial" panose="020B0604020202020204" pitchFamily="34" charset="0"/>
              <a:buChar char="•"/>
            </a:pPr>
            <a:r>
              <a:rPr lang="en-US" sz="2200" dirty="0"/>
              <a:t>In TCP IP protocols suite, the network remains intact until the source, and destination machines were functioning properly.</a:t>
            </a:r>
          </a:p>
          <a:p>
            <a:pPr algn="l">
              <a:buFont typeface="Arial" panose="020B0604020202020204" pitchFamily="34" charset="0"/>
              <a:buChar char="•"/>
            </a:pPr>
            <a:r>
              <a:rPr lang="en-US" sz="2200" dirty="0"/>
              <a:t>TCP is a connection-oriented protocol.</a:t>
            </a:r>
          </a:p>
          <a:p>
            <a:pPr algn="just"/>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31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61D6ADC-DE46-4933-B21E-8650C72AF4AB}"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TCP/IP Model</a:t>
            </a:r>
            <a:r>
              <a:rPr lang="en-US" sz="2800" dirty="0"/>
              <a:t>(CO3)</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6" descr="Image result for TCP/IP model"/>
          <p:cNvPicPr>
            <a:picLocks noChangeAspect="1" noChangeArrowheads="1"/>
          </p:cNvPicPr>
          <p:nvPr/>
        </p:nvPicPr>
        <p:blipFill rotWithShape="1">
          <a:blip r:embed="rId2">
            <a:extLst>
              <a:ext uri="{28A0092B-C50C-407E-A947-70E740481C1C}">
                <a14:useLocalDpi xmlns:a14="http://schemas.microsoft.com/office/drawing/2010/main" val="0"/>
              </a:ext>
            </a:extLst>
          </a:blip>
          <a:srcRect t="5703"/>
          <a:stretch/>
        </p:blipFill>
        <p:spPr bwMode="auto">
          <a:xfrm>
            <a:off x="457200" y="1433156"/>
            <a:ext cx="7772400" cy="47390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30797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8ECD11-EC1E-44C6-B724-F45051E72822}"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TCP/IP model</a:t>
            </a:r>
            <a:r>
              <a:rPr lang="en-US" sz="2800" dirty="0"/>
              <a:t>(CO3)</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fontScale="92500"/>
          </a:bodyPr>
          <a:lstStyle/>
          <a:p>
            <a:pPr marL="0" indent="0" algn="l">
              <a:buNone/>
            </a:pPr>
            <a:r>
              <a:rPr lang="en-US" sz="2200" b="1" dirty="0">
                <a:latin typeface="+mj-lt"/>
              </a:rPr>
              <a:t>Application Layer</a:t>
            </a:r>
          </a:p>
          <a:p>
            <a:pPr algn="l"/>
            <a:r>
              <a:rPr lang="en-US" sz="2200" dirty="0">
                <a:latin typeface="+mj-lt"/>
              </a:rPr>
              <a:t>Application layer interacts with an application program, which is the highest level of OSI model. The application layer is the OSI layer, which is closest to the end-user. It means the OSI application layer allows users to interact with other software application.</a:t>
            </a:r>
          </a:p>
          <a:p>
            <a:pPr algn="l"/>
            <a:r>
              <a:rPr lang="en-US" sz="2200" dirty="0">
                <a:latin typeface="+mj-lt"/>
              </a:rPr>
              <a:t>Application layer interacts with software applications to implement a communicating component. The interpretation of data by the application program is always outside the scope of the OSI model.</a:t>
            </a:r>
          </a:p>
          <a:p>
            <a:pPr algn="just"/>
            <a:r>
              <a:rPr lang="en-US" sz="2200" dirty="0">
                <a:latin typeface="+mj-lt"/>
              </a:rPr>
              <a:t>Example of the application layer is an application such as file transfer, email, remote login, etc.</a:t>
            </a:r>
          </a:p>
          <a:p>
            <a:pPr marL="0" indent="0" algn="l">
              <a:buNone/>
            </a:pPr>
            <a:r>
              <a:rPr lang="en-US" sz="2200" b="1" i="0" dirty="0">
                <a:solidFill>
                  <a:srgbClr val="222222"/>
                </a:solidFill>
                <a:effectLst/>
                <a:latin typeface="+mj-lt"/>
              </a:rPr>
              <a:t>The function of the Application Layers are</a:t>
            </a:r>
          </a:p>
          <a:p>
            <a:pPr algn="l"/>
            <a:r>
              <a:rPr lang="en-US" sz="2200" dirty="0">
                <a:latin typeface="+mj-lt"/>
              </a:rPr>
              <a:t>Application-layer helps you to identify communication partners, determining resource availability, and synchronizing communication.</a:t>
            </a:r>
          </a:p>
          <a:p>
            <a:pPr algn="l"/>
            <a:r>
              <a:rPr lang="en-US" sz="2200" dirty="0">
                <a:latin typeface="+mj-lt"/>
              </a:rPr>
              <a:t>It allows users to log on to a remote host</a:t>
            </a:r>
          </a:p>
          <a:p>
            <a:pPr algn="l"/>
            <a:r>
              <a:rPr lang="en-US" sz="2200" dirty="0">
                <a:latin typeface="+mj-lt"/>
              </a:rPr>
              <a:t>This layer provides various e-mail services</a:t>
            </a:r>
          </a:p>
          <a:p>
            <a:pPr algn="just"/>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0697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8ECD11-EC1E-44C6-B724-F45051E72822}"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TCP/IP model</a:t>
            </a:r>
            <a:r>
              <a:rPr lang="en-US" sz="2800" dirty="0"/>
              <a:t>(CO3)</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fontScale="92500" lnSpcReduction="10000"/>
          </a:bodyPr>
          <a:lstStyle/>
          <a:p>
            <a:pPr marL="0" indent="0" algn="just">
              <a:buNone/>
            </a:pPr>
            <a:r>
              <a:rPr lang="en-US" sz="2000" b="1" dirty="0">
                <a:latin typeface="+mj-lt"/>
              </a:rPr>
              <a:t>Transport layer </a:t>
            </a:r>
          </a:p>
          <a:p>
            <a:pPr algn="just"/>
            <a:r>
              <a:rPr lang="en-US" sz="2000" dirty="0">
                <a:latin typeface="+mj-lt"/>
              </a:rPr>
              <a:t>It is builds on the network layer in order to provide data transport from a process on a source system machine to a process on a destination system. </a:t>
            </a:r>
          </a:p>
          <a:p>
            <a:pPr algn="just"/>
            <a:r>
              <a:rPr lang="en-US" sz="2000" dirty="0">
                <a:latin typeface="+mj-lt"/>
              </a:rPr>
              <a:t>It is hosted using single or multiple networks, and also maintains the quality of service functions.</a:t>
            </a:r>
          </a:p>
          <a:p>
            <a:pPr algn="just"/>
            <a:r>
              <a:rPr lang="en-US" sz="2000" dirty="0">
                <a:latin typeface="+mj-lt"/>
              </a:rPr>
              <a:t>It determines how much data should be sent where and at what rate. This layer builds on the message which are received from the application layer. It helps ensure that data units are delivered error-free and in sequence.</a:t>
            </a:r>
          </a:p>
          <a:p>
            <a:pPr algn="l"/>
            <a:r>
              <a:rPr lang="en-US" sz="2000" dirty="0">
                <a:latin typeface="+mj-lt"/>
              </a:rPr>
              <a:t>Transport layer helps you to control the reliability of a link through flow control, error control, and segmentation or</a:t>
            </a:r>
            <a:r>
              <a:rPr lang="en-US" sz="1200" b="0" i="0" dirty="0">
                <a:solidFill>
                  <a:srgbClr val="222222"/>
                </a:solidFill>
                <a:effectLst/>
                <a:latin typeface="Source Sans Pro" panose="020B0503030403020204" pitchFamily="34" charset="0"/>
              </a:rPr>
              <a:t> </a:t>
            </a:r>
            <a:r>
              <a:rPr lang="en-US" sz="2000" dirty="0">
                <a:latin typeface="+mj-lt"/>
              </a:rPr>
              <a:t>de-segmentation.</a:t>
            </a:r>
          </a:p>
          <a:p>
            <a:pPr algn="l"/>
            <a:r>
              <a:rPr lang="en-US" sz="2000" dirty="0">
                <a:latin typeface="+mj-lt"/>
              </a:rPr>
              <a:t>The transport layer also offers an acknowledgment of the successful data transmission and sends the next data in case no errors occurred.</a:t>
            </a:r>
          </a:p>
          <a:p>
            <a:pPr marL="0" indent="0">
              <a:buNone/>
            </a:pPr>
            <a:r>
              <a:rPr lang="en-IN" sz="2100" b="1" dirty="0">
                <a:latin typeface="+mj-lt"/>
              </a:rPr>
              <a:t>Functions of </a:t>
            </a:r>
            <a:r>
              <a:rPr lang="en-US" sz="2100" b="1" dirty="0">
                <a:latin typeface="+mj-lt"/>
              </a:rPr>
              <a:t>Transport Layers</a:t>
            </a:r>
          </a:p>
          <a:p>
            <a:pPr algn="l"/>
            <a:r>
              <a:rPr lang="en-US" sz="2000" dirty="0">
                <a:latin typeface="+mj-lt"/>
              </a:rPr>
              <a:t>It divides the message received from the session layer into segments and numbers them to make a sequence.</a:t>
            </a:r>
          </a:p>
          <a:p>
            <a:pPr algn="l"/>
            <a:r>
              <a:rPr lang="en-US" sz="2000" dirty="0">
                <a:latin typeface="+mj-lt"/>
              </a:rPr>
              <a:t>Transport layer makes sure that the message is delivered to the correct process on the destination machine.</a:t>
            </a:r>
          </a:p>
          <a:p>
            <a:pPr algn="l"/>
            <a:endParaRPr lang="en-US" sz="2000" dirty="0">
              <a:latin typeface="+mj-lt"/>
            </a:endParaRPr>
          </a:p>
          <a:p>
            <a:pPr algn="just"/>
            <a:endParaRPr lang="en-US" sz="2000" dirty="0">
              <a:latin typeface="+mj-lt"/>
            </a:endParaRPr>
          </a:p>
          <a:p>
            <a:pPr algn="just"/>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872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2200" dirty="0"/>
              <a:t>To develop an understanding of </a:t>
            </a:r>
          </a:p>
          <a:p>
            <a:pPr algn="just"/>
            <a:r>
              <a:rPr lang="en-US" sz="2200" b="1" dirty="0"/>
              <a:t>To understand computer networking basics.</a:t>
            </a:r>
          </a:p>
          <a:p>
            <a:pPr algn="just"/>
            <a:r>
              <a:rPr lang="en-US" sz="2200" dirty="0"/>
              <a:t>To understand different components of computer networks.</a:t>
            </a:r>
          </a:p>
          <a:p>
            <a:pPr algn="just"/>
            <a:r>
              <a:rPr lang="en-US" sz="2200" dirty="0"/>
              <a:t>To study and understand various protocols.</a:t>
            </a:r>
          </a:p>
          <a:p>
            <a:pPr algn="just"/>
            <a:r>
              <a:rPr lang="en-US" sz="2200" dirty="0"/>
              <a:t>The standard models for the layered approach to communication between autonomous machines in a network.</a:t>
            </a:r>
          </a:p>
          <a:p>
            <a:pPr algn="just"/>
            <a:r>
              <a:rPr lang="en-US" sz="2200" dirty="0"/>
              <a:t>To study and understand the main characteristics of data transmission across various physical link types. </a:t>
            </a:r>
          </a:p>
        </p:txBody>
      </p:sp>
      <p:sp>
        <p:nvSpPr>
          <p:cNvPr id="4" name="Date Placeholder 3"/>
          <p:cNvSpPr>
            <a:spLocks noGrp="1"/>
          </p:cNvSpPr>
          <p:nvPr>
            <p:ph type="dt" sz="half" idx="10"/>
          </p:nvPr>
        </p:nvSpPr>
        <p:spPr/>
        <p:txBody>
          <a:bodyPr/>
          <a:lstStyle/>
          <a:p>
            <a:fld id="{A5C2F88C-2160-498F-A993-A0349B47E984}"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Course</a:t>
            </a:r>
            <a:r>
              <a:rPr kumimoji="0" lang="en-US" sz="3000" b="0" i="0" u="none" strike="noStrike" kern="1200" cap="none" spc="0" normalizeH="0" noProof="0" dirty="0">
                <a:ln>
                  <a:noFill/>
                </a:ln>
                <a:solidFill>
                  <a:schemeClr val="dk1"/>
                </a:solidFill>
                <a:effectLst/>
                <a:uLnTx/>
                <a:uFillTx/>
                <a:latin typeface="+mn-lt"/>
                <a:ea typeface="+mn-ea"/>
                <a:cs typeface="+mn-cs"/>
              </a:rPr>
              <a:t> Objective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8"/>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825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8ECD11-EC1E-44C6-B724-F45051E72822}"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TCP/IP model</a:t>
            </a:r>
            <a:r>
              <a:rPr lang="en-US" sz="2800" dirty="0"/>
              <a:t>(CO3)</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pPr marL="0" indent="0" algn="l">
              <a:buNone/>
            </a:pPr>
            <a:r>
              <a:rPr lang="en-US" sz="1900" b="1" dirty="0">
                <a:latin typeface="+mj-lt"/>
              </a:rPr>
              <a:t>Internet Layer</a:t>
            </a:r>
          </a:p>
          <a:p>
            <a:pPr algn="l"/>
            <a:r>
              <a:rPr lang="en-US" sz="1900" dirty="0">
                <a:latin typeface="+mj-lt"/>
              </a:rPr>
              <a:t>An internet layer is a second layer of TCP/IP </a:t>
            </a:r>
            <a:r>
              <a:rPr lang="en-US" sz="1900" dirty="0" err="1">
                <a:latin typeface="+mj-lt"/>
              </a:rPr>
              <a:t>layes</a:t>
            </a:r>
            <a:r>
              <a:rPr lang="en-US" sz="1900" dirty="0">
                <a:latin typeface="+mj-lt"/>
              </a:rPr>
              <a:t> of the TCP/IP model. It is also known as a network layer. The main work of this layer is to send the packets from any network, and any computer still they reach the destination irrespective of the route they take.</a:t>
            </a:r>
          </a:p>
          <a:p>
            <a:pPr algn="l"/>
            <a:r>
              <a:rPr lang="en-US" sz="1900" dirty="0">
                <a:latin typeface="+mj-lt"/>
              </a:rPr>
              <a:t>The Internet layer offers the functional and procedural method for transferring variable length data sequences from one node to another with the help of various networks.</a:t>
            </a:r>
          </a:p>
          <a:p>
            <a:pPr algn="l"/>
            <a:r>
              <a:rPr lang="en-US" sz="1900" dirty="0">
                <a:latin typeface="+mj-lt"/>
              </a:rPr>
              <a:t>Message delivery at the network layer does not give any guaranteed to be reliable network layer protocol.</a:t>
            </a:r>
          </a:p>
          <a:p>
            <a:pPr algn="l"/>
            <a:r>
              <a:rPr lang="en-US" sz="1900" dirty="0">
                <a:latin typeface="+mj-lt"/>
              </a:rPr>
              <a:t>Layer-management protocols that belong to the network layer are:</a:t>
            </a:r>
          </a:p>
          <a:p>
            <a:pPr algn="l">
              <a:buFont typeface="+mj-lt"/>
              <a:buAutoNum type="arabicPeriod"/>
            </a:pPr>
            <a:r>
              <a:rPr lang="en-US" sz="1900" dirty="0">
                <a:latin typeface="+mj-lt"/>
              </a:rPr>
              <a:t>Routing protocols</a:t>
            </a:r>
          </a:p>
          <a:p>
            <a:pPr algn="l">
              <a:buFont typeface="+mj-lt"/>
              <a:buAutoNum type="arabicPeriod"/>
            </a:pPr>
            <a:r>
              <a:rPr lang="en-US" sz="1900" dirty="0">
                <a:latin typeface="+mj-lt"/>
              </a:rPr>
              <a:t>Multicast group management</a:t>
            </a:r>
          </a:p>
          <a:p>
            <a:pPr algn="l">
              <a:buFont typeface="+mj-lt"/>
              <a:buAutoNum type="arabicPeriod"/>
            </a:pPr>
            <a:r>
              <a:rPr lang="en-US" sz="1900" dirty="0">
                <a:latin typeface="+mj-lt"/>
              </a:rPr>
              <a:t>Network-layer address assignment.</a:t>
            </a:r>
          </a:p>
          <a:p>
            <a:pPr algn="l"/>
            <a:endParaRPr lang="en-US" sz="1900" dirty="0">
              <a:latin typeface="+mj-lt"/>
            </a:endParaRPr>
          </a:p>
          <a:p>
            <a:pPr algn="l"/>
            <a:endParaRPr lang="en-US" sz="1900" dirty="0">
              <a:latin typeface="+mj-lt"/>
            </a:endParaRPr>
          </a:p>
          <a:p>
            <a:pPr algn="just"/>
            <a:endParaRPr lang="en-US" sz="2000" dirty="0">
              <a:latin typeface="+mj-lt"/>
            </a:endParaRPr>
          </a:p>
          <a:p>
            <a:pPr algn="just"/>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7691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8ECD11-EC1E-44C6-B724-F45051E72822}"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TCP/IP model</a:t>
            </a:r>
            <a:r>
              <a:rPr lang="en-US" sz="2800" dirty="0"/>
              <a:t>(CO3)</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pPr marL="0" indent="0">
              <a:buNone/>
            </a:pPr>
            <a:r>
              <a:rPr lang="en-US" sz="1900" b="1" dirty="0">
                <a:latin typeface="+mj-lt"/>
              </a:rPr>
              <a:t>Network Interface Layer</a:t>
            </a:r>
          </a:p>
          <a:p>
            <a:pPr algn="l">
              <a:buFont typeface="Arial" panose="020B0604020202020204" pitchFamily="34" charset="0"/>
              <a:buChar char="•"/>
            </a:pPr>
            <a:r>
              <a:rPr lang="en-US" sz="1900" dirty="0">
                <a:latin typeface="+mj-lt"/>
              </a:rPr>
              <a:t>This is the bottom-most layer of the TCP/IP model architecture</a:t>
            </a:r>
          </a:p>
          <a:p>
            <a:pPr algn="l">
              <a:buFont typeface="Arial" panose="020B0604020202020204" pitchFamily="34" charset="0"/>
              <a:buChar char="•"/>
            </a:pPr>
            <a:r>
              <a:rPr lang="en-US" sz="1900" dirty="0">
                <a:latin typeface="+mj-lt"/>
              </a:rPr>
              <a:t>It is a combination of the Data Link and Physical Layer of the OSI model</a:t>
            </a:r>
          </a:p>
          <a:p>
            <a:pPr algn="l">
              <a:buFont typeface="Arial" panose="020B0604020202020204" pitchFamily="34" charset="0"/>
              <a:buChar char="•"/>
            </a:pPr>
            <a:r>
              <a:rPr lang="en-US" sz="1900" dirty="0">
                <a:latin typeface="+mj-lt"/>
              </a:rPr>
              <a:t>The physical transmission of data takes place at this layer</a:t>
            </a:r>
          </a:p>
          <a:p>
            <a:pPr algn="l">
              <a:buFont typeface="Arial" panose="020B0604020202020204" pitchFamily="34" charset="0"/>
              <a:buChar char="•"/>
            </a:pPr>
            <a:r>
              <a:rPr lang="en-US" sz="1900" dirty="0">
                <a:latin typeface="+mj-lt"/>
              </a:rPr>
              <a:t>Once the frames are transmitted by a network, encapsulating the IP datagram into these frames is done in this layer</a:t>
            </a:r>
          </a:p>
          <a:p>
            <a:pPr algn="l">
              <a:buFont typeface="Arial" panose="020B0604020202020204" pitchFamily="34" charset="0"/>
              <a:buChar char="•"/>
            </a:pPr>
            <a:r>
              <a:rPr lang="en-US" sz="1900" dirty="0">
                <a:latin typeface="+mj-lt"/>
              </a:rPr>
              <a:t>Also, the mapping of IP address into physical address is done here</a:t>
            </a:r>
          </a:p>
          <a:p>
            <a:pPr algn="l">
              <a:buFont typeface="Arial" panose="020B0604020202020204" pitchFamily="34" charset="0"/>
              <a:buChar char="•"/>
            </a:pPr>
            <a:r>
              <a:rPr lang="en-US" sz="1900" dirty="0">
                <a:latin typeface="+mj-lt"/>
              </a:rPr>
              <a:t>Mainly, the function of this layer is to transmit the data between two devices, connected in a network</a:t>
            </a:r>
          </a:p>
          <a:p>
            <a:pPr marL="0" indent="0">
              <a:buNone/>
            </a:pPr>
            <a:endParaRPr lang="en-US" sz="1900" dirty="0">
              <a:latin typeface="+mj-lt"/>
            </a:endParaRPr>
          </a:p>
          <a:p>
            <a:pPr algn="l"/>
            <a:endParaRPr lang="en-US" sz="1900" dirty="0">
              <a:latin typeface="+mj-lt"/>
            </a:endParaRPr>
          </a:p>
          <a:p>
            <a:pPr algn="just"/>
            <a:endParaRPr lang="en-US" sz="2000" dirty="0">
              <a:latin typeface="+mj-lt"/>
            </a:endParaRPr>
          </a:p>
          <a:p>
            <a:pPr algn="just"/>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66737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8ECD11-EC1E-44C6-B724-F45051E72822}"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TCP/IP model</a:t>
            </a:r>
            <a:r>
              <a:rPr lang="en-US" sz="2800" dirty="0"/>
              <a:t>(CO3)</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396240" y="1219202"/>
            <a:ext cx="8229600" cy="5213350"/>
          </a:xfrm>
        </p:spPr>
        <p:txBody>
          <a:bodyPr>
            <a:normAutofit/>
          </a:bodyPr>
          <a:lstStyle/>
          <a:p>
            <a:pPr marL="0" indent="0" algn="l">
              <a:buNone/>
            </a:pPr>
            <a:r>
              <a:rPr lang="en-US" sz="1800" b="1" i="0" dirty="0">
                <a:solidFill>
                  <a:srgbClr val="212529"/>
                </a:solidFill>
                <a:effectLst/>
              </a:rPr>
              <a:t>Advantages TCP/IP model</a:t>
            </a:r>
          </a:p>
          <a:p>
            <a:pPr algn="l">
              <a:buFont typeface="+mj-lt"/>
              <a:buAutoNum type="arabicPeriod"/>
            </a:pPr>
            <a:r>
              <a:rPr lang="en-US" sz="1800" b="0" i="0" dirty="0">
                <a:solidFill>
                  <a:srgbClr val="212529"/>
                </a:solidFill>
                <a:effectLst/>
              </a:rPr>
              <a:t>It operated independently.</a:t>
            </a:r>
          </a:p>
          <a:p>
            <a:pPr algn="l">
              <a:buFont typeface="+mj-lt"/>
              <a:buAutoNum type="arabicPeriod"/>
            </a:pPr>
            <a:r>
              <a:rPr lang="en-US" sz="1800" b="0" i="0" dirty="0">
                <a:solidFill>
                  <a:srgbClr val="212529"/>
                </a:solidFill>
                <a:effectLst/>
              </a:rPr>
              <a:t>It is scalable.</a:t>
            </a:r>
          </a:p>
          <a:p>
            <a:pPr algn="l">
              <a:buFont typeface="+mj-lt"/>
              <a:buAutoNum type="arabicPeriod"/>
            </a:pPr>
            <a:r>
              <a:rPr lang="en-US" sz="1800" b="0" i="0" dirty="0">
                <a:solidFill>
                  <a:srgbClr val="212529"/>
                </a:solidFill>
                <a:effectLst/>
              </a:rPr>
              <a:t>Client/server architecture.</a:t>
            </a:r>
          </a:p>
          <a:p>
            <a:pPr algn="l">
              <a:buFont typeface="+mj-lt"/>
              <a:buAutoNum type="arabicPeriod"/>
            </a:pPr>
            <a:r>
              <a:rPr lang="en-US" sz="1800" b="0" i="0" dirty="0">
                <a:solidFill>
                  <a:srgbClr val="212529"/>
                </a:solidFill>
                <a:effectLst/>
              </a:rPr>
              <a:t>Supports a number of routing protocols.</a:t>
            </a:r>
          </a:p>
          <a:p>
            <a:pPr algn="l">
              <a:buFont typeface="+mj-lt"/>
              <a:buAutoNum type="arabicPeriod"/>
            </a:pPr>
            <a:r>
              <a:rPr lang="en-US" sz="1800" b="0" i="0" dirty="0">
                <a:solidFill>
                  <a:srgbClr val="212529"/>
                </a:solidFill>
                <a:effectLst/>
              </a:rPr>
              <a:t>Can be used to establish a connection between two computers.</a:t>
            </a:r>
          </a:p>
          <a:p>
            <a:pPr marL="0" indent="0">
              <a:buNone/>
            </a:pPr>
            <a:endParaRPr lang="en-US" sz="1800" dirty="0"/>
          </a:p>
          <a:p>
            <a:pPr marL="0" indent="0" algn="l">
              <a:buNone/>
            </a:pPr>
            <a:r>
              <a:rPr lang="en-US" sz="1800" b="1" dirty="0"/>
              <a:t>Disadvantages </a:t>
            </a:r>
          </a:p>
          <a:p>
            <a:pPr algn="l">
              <a:buFont typeface="+mj-lt"/>
              <a:buAutoNum type="arabicPeriod"/>
            </a:pPr>
            <a:r>
              <a:rPr lang="en-US" sz="1800" b="0" i="0" dirty="0">
                <a:solidFill>
                  <a:srgbClr val="212529"/>
                </a:solidFill>
                <a:effectLst/>
              </a:rPr>
              <a:t>the transport layer does not guarantee delivery of packets.</a:t>
            </a:r>
          </a:p>
          <a:p>
            <a:pPr algn="l">
              <a:buFont typeface="+mj-lt"/>
              <a:buAutoNum type="arabicPeriod"/>
            </a:pPr>
            <a:r>
              <a:rPr lang="en-US" sz="1800" b="0" i="0" dirty="0">
                <a:solidFill>
                  <a:srgbClr val="212529"/>
                </a:solidFill>
                <a:effectLst/>
              </a:rPr>
              <a:t>The model cannot be used in any other application.</a:t>
            </a:r>
          </a:p>
          <a:p>
            <a:pPr algn="l">
              <a:buFont typeface="+mj-lt"/>
              <a:buAutoNum type="arabicPeriod"/>
            </a:pPr>
            <a:r>
              <a:rPr lang="en-US" sz="1800" b="0" i="0" dirty="0">
                <a:solidFill>
                  <a:srgbClr val="212529"/>
                </a:solidFill>
                <a:effectLst/>
              </a:rPr>
              <a:t>Replacing protocol is not easy.</a:t>
            </a:r>
          </a:p>
          <a:p>
            <a:pPr algn="l">
              <a:buFont typeface="+mj-lt"/>
              <a:buAutoNum type="arabicPeriod"/>
            </a:pPr>
            <a:r>
              <a:rPr lang="en-US" sz="1800" b="0" i="0" dirty="0">
                <a:solidFill>
                  <a:srgbClr val="212529"/>
                </a:solidFill>
                <a:effectLst/>
              </a:rPr>
              <a:t>It has not clearly separated its services, interfaces and protocols.</a:t>
            </a:r>
          </a:p>
          <a:p>
            <a:pPr marL="0" indent="0" algn="l">
              <a:buNone/>
            </a:pPr>
            <a:endParaRPr lang="en-US" sz="1900" dirty="0">
              <a:latin typeface="+mj-lt"/>
            </a:endParaRPr>
          </a:p>
          <a:p>
            <a:pPr algn="just"/>
            <a:endParaRPr lang="en-US" sz="2000" dirty="0">
              <a:latin typeface="+mj-lt"/>
            </a:endParaRPr>
          </a:p>
          <a:p>
            <a:pPr algn="just"/>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3159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9522D27-7794-4B5F-AB5C-6EEF2040E11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Comparison between OSI and TCP/IP</a:t>
            </a:r>
            <a:r>
              <a:rPr lang="en-US" sz="2800" dirty="0"/>
              <a:t>(CO1)</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554140751"/>
              </p:ext>
            </p:extLst>
          </p:nvPr>
        </p:nvGraphicFramePr>
        <p:xfrm>
          <a:off x="559172" y="1136073"/>
          <a:ext cx="8584828" cy="5092259"/>
        </p:xfrm>
        <a:graphic>
          <a:graphicData uri="http://schemas.openxmlformats.org/drawingml/2006/table">
            <a:tbl>
              <a:tblPr/>
              <a:tblGrid>
                <a:gridCol w="4292414">
                  <a:extLst>
                    <a:ext uri="{9D8B030D-6E8A-4147-A177-3AD203B41FA5}">
                      <a16:colId xmlns:a16="http://schemas.microsoft.com/office/drawing/2014/main" val="3104131930"/>
                    </a:ext>
                  </a:extLst>
                </a:gridCol>
                <a:gridCol w="4292414">
                  <a:extLst>
                    <a:ext uri="{9D8B030D-6E8A-4147-A177-3AD203B41FA5}">
                      <a16:colId xmlns:a16="http://schemas.microsoft.com/office/drawing/2014/main" val="4050082438"/>
                    </a:ext>
                  </a:extLst>
                </a:gridCol>
              </a:tblGrid>
              <a:tr h="918888">
                <a:tc>
                  <a:txBody>
                    <a:bodyPr/>
                    <a:lstStyle/>
                    <a:p>
                      <a:pPr algn="l" fontAlgn="base"/>
                      <a:r>
                        <a:rPr lang="en-US" sz="1800" b="0" dirty="0">
                          <a:effectLst/>
                        </a:rPr>
                        <a:t>TCP refers to Transmission Control Protocol.</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OSI refers to Open Systems Interconnection.</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063420726"/>
                  </a:ext>
                </a:extLst>
              </a:tr>
              <a:tr h="416406">
                <a:tc>
                  <a:txBody>
                    <a:bodyPr/>
                    <a:lstStyle/>
                    <a:p>
                      <a:pPr algn="l" fontAlgn="base"/>
                      <a:r>
                        <a:rPr lang="en-US" sz="1800" b="0" dirty="0">
                          <a:effectLst/>
                        </a:rPr>
                        <a:t>TCP/IP has 4 layers.</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OSI has 7 layers.</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290513205"/>
                  </a:ext>
                </a:extLst>
              </a:tr>
              <a:tr h="416406">
                <a:tc>
                  <a:txBody>
                    <a:bodyPr/>
                    <a:lstStyle/>
                    <a:p>
                      <a:pPr algn="l" fontAlgn="base"/>
                      <a:r>
                        <a:rPr lang="en-US" sz="1800" b="0" dirty="0">
                          <a:effectLst/>
                        </a:rPr>
                        <a:t>TCP/IP is more reliable</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OSI is less reliable</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673316035"/>
                  </a:ext>
                </a:extLst>
              </a:tr>
              <a:tr h="751394">
                <a:tc>
                  <a:txBody>
                    <a:bodyPr/>
                    <a:lstStyle/>
                    <a:p>
                      <a:pPr algn="l" fontAlgn="base"/>
                      <a:r>
                        <a:rPr lang="en-US" sz="1800" b="0">
                          <a:effectLst/>
                        </a:rPr>
                        <a:t>TCP/IP does not have very strict boundaries.</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OSI has strict boundaries</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858077052"/>
                  </a:ext>
                </a:extLst>
              </a:tr>
              <a:tr h="583898">
                <a:tc>
                  <a:txBody>
                    <a:bodyPr/>
                    <a:lstStyle/>
                    <a:p>
                      <a:pPr algn="l" fontAlgn="base"/>
                      <a:r>
                        <a:rPr lang="en-US" sz="1800" b="0">
                          <a:effectLst/>
                        </a:rPr>
                        <a:t>TCP/IP follow a horizontal approach.</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OSI follows a vertical approach.</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790898461"/>
                  </a:ext>
                </a:extLst>
              </a:tr>
              <a:tr h="1253873">
                <a:tc>
                  <a:txBody>
                    <a:bodyPr/>
                    <a:lstStyle/>
                    <a:p>
                      <a:pPr algn="l" fontAlgn="base"/>
                      <a:r>
                        <a:rPr lang="en-US" sz="1800" b="0">
                          <a:effectLst/>
                        </a:rPr>
                        <a:t>TCP/IP uses both session and presentation layer in the application layer itself.</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OSI uses different session and presentation layers.</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845387200"/>
                  </a:ext>
                </a:extLst>
              </a:tr>
              <a:tr h="751394">
                <a:tc>
                  <a:txBody>
                    <a:bodyPr/>
                    <a:lstStyle/>
                    <a:p>
                      <a:pPr algn="l" fontAlgn="base"/>
                      <a:r>
                        <a:rPr lang="en-US" sz="1800" b="0">
                          <a:effectLst/>
                        </a:rPr>
                        <a:t>TCP/IP developed protocols then model.</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US" sz="1800" b="0" dirty="0">
                          <a:effectLst/>
                        </a:rPr>
                        <a:t>OSI developed model then protocol.</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40682586"/>
                  </a:ext>
                </a:extLst>
              </a:tr>
            </a:tbl>
          </a:graphicData>
        </a:graphic>
      </p:graphicFrame>
      <p:sp>
        <p:nvSpPr>
          <p:cNvPr id="12" name="Text Placeholder 3"/>
          <p:cNvSpPr txBox="1">
            <a:spLocks/>
          </p:cNvSpPr>
          <p:nvPr/>
        </p:nvSpPr>
        <p:spPr>
          <a:xfrm>
            <a:off x="5610230" y="909896"/>
            <a:ext cx="3992732" cy="57626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OSI</a:t>
            </a:r>
          </a:p>
        </p:txBody>
      </p:sp>
      <p:sp>
        <p:nvSpPr>
          <p:cNvPr id="13" name="Text Placeholder 5"/>
          <p:cNvSpPr txBox="1">
            <a:spLocks/>
          </p:cNvSpPr>
          <p:nvPr/>
        </p:nvSpPr>
        <p:spPr>
          <a:xfrm>
            <a:off x="1447800" y="909896"/>
            <a:ext cx="3999001" cy="5762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TCP/IP</a:t>
            </a:r>
          </a:p>
        </p:txBody>
      </p:sp>
      <p:pic>
        <p:nvPicPr>
          <p:cNvPr id="11"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1781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16021F5-593B-4C5C-B3D5-9BB357569A42}"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Comparison between OSI and TCP/IP</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1957077"/>
              </p:ext>
            </p:extLst>
          </p:nvPr>
        </p:nvGraphicFramePr>
        <p:xfrm>
          <a:off x="609600" y="1938269"/>
          <a:ext cx="8425501" cy="3165611"/>
        </p:xfrm>
        <a:graphic>
          <a:graphicData uri="http://schemas.openxmlformats.org/drawingml/2006/table">
            <a:tbl>
              <a:tblPr/>
              <a:tblGrid>
                <a:gridCol w="4133087">
                  <a:extLst>
                    <a:ext uri="{9D8B030D-6E8A-4147-A177-3AD203B41FA5}">
                      <a16:colId xmlns:a16="http://schemas.microsoft.com/office/drawing/2014/main" val="3104131930"/>
                    </a:ext>
                  </a:extLst>
                </a:gridCol>
                <a:gridCol w="4292414">
                  <a:extLst>
                    <a:ext uri="{9D8B030D-6E8A-4147-A177-3AD203B41FA5}">
                      <a16:colId xmlns:a16="http://schemas.microsoft.com/office/drawing/2014/main" val="4050082438"/>
                    </a:ext>
                  </a:extLst>
                </a:gridCol>
              </a:tblGrid>
              <a:tr h="879061">
                <a:tc>
                  <a:txBody>
                    <a:bodyPr/>
                    <a:lstStyle/>
                    <a:p>
                      <a:pPr algn="l" fontAlgn="base"/>
                      <a:r>
                        <a:rPr lang="en-US" sz="1800" b="0" dirty="0">
                          <a:effectLst/>
                        </a:rPr>
                        <a:t>TCP does not clearly distinguish between service, protocols</a:t>
                      </a:r>
                      <a:r>
                        <a:rPr lang="en-US" sz="1800" b="0" baseline="0" dirty="0">
                          <a:effectLst/>
                        </a:rPr>
                        <a:t> and interfaces</a:t>
                      </a:r>
                      <a:endParaRPr lang="en-US" sz="1800" b="0" dirty="0">
                        <a:effectLst/>
                      </a:endParaRP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OSI has explicit</a:t>
                      </a:r>
                      <a:r>
                        <a:rPr lang="en-US" sz="1800" b="0" baseline="0" dirty="0">
                          <a:effectLst/>
                        </a:rPr>
                        <a:t> distinction between these</a:t>
                      </a:r>
                      <a:r>
                        <a:rPr lang="en-US" sz="1800" b="0" dirty="0">
                          <a:effectLst/>
                        </a:rPr>
                        <a:t>.</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063420726"/>
                  </a:ext>
                </a:extLst>
              </a:tr>
              <a:tr h="398358">
                <a:tc>
                  <a:txBody>
                    <a:bodyPr/>
                    <a:lstStyle/>
                    <a:p>
                      <a:pPr algn="l" fontAlgn="base"/>
                      <a:r>
                        <a:rPr lang="en-US" sz="1800" b="0" dirty="0">
                          <a:effectLst/>
                        </a:rPr>
                        <a:t>Specific protocols</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protocols are better hidden</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290513205"/>
                  </a:ext>
                </a:extLst>
              </a:tr>
              <a:tr h="398358">
                <a:tc>
                  <a:txBody>
                    <a:bodyPr/>
                    <a:lstStyle/>
                    <a:p>
                      <a:pPr algn="l" fontAlgn="base"/>
                      <a:r>
                        <a:rPr lang="en-US" sz="1800" b="0" dirty="0">
                          <a:effectLst/>
                        </a:rPr>
                        <a:t>Protocol based model</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Protocols</a:t>
                      </a:r>
                      <a:r>
                        <a:rPr lang="en-US" sz="1800" b="0" baseline="0" dirty="0">
                          <a:effectLst/>
                        </a:rPr>
                        <a:t> can be replaced as technology changes</a:t>
                      </a:r>
                      <a:endParaRPr lang="en-US" sz="1800" b="0" dirty="0">
                        <a:effectLst/>
                      </a:endParaRP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673316035"/>
                  </a:ext>
                </a:extLst>
              </a:tr>
              <a:tr h="718826">
                <a:tc>
                  <a:txBody>
                    <a:bodyPr/>
                    <a:lstStyle/>
                    <a:p>
                      <a:pPr algn="l" fontAlgn="base"/>
                      <a:r>
                        <a:rPr lang="en-US" sz="1800" b="0" dirty="0">
                          <a:effectLst/>
                        </a:rPr>
                        <a:t>Description of the protocols</a:t>
                      </a: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General</a:t>
                      </a:r>
                      <a:r>
                        <a:rPr lang="en-US" sz="1800" b="0" baseline="0" dirty="0">
                          <a:effectLst/>
                        </a:rPr>
                        <a:t> model </a:t>
                      </a:r>
                      <a:endParaRPr lang="en-US" sz="1800" b="0" dirty="0">
                        <a:effectLst/>
                      </a:endParaRP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858077052"/>
                  </a:ext>
                </a:extLst>
              </a:tr>
              <a:tr h="558590">
                <a:tc>
                  <a:txBody>
                    <a:bodyPr/>
                    <a:lstStyle/>
                    <a:p>
                      <a:pPr marL="0" marR="0" indent="0" algn="l" defTabSz="457200" rtl="0" eaLnBrk="1" fontAlgn="base" latinLnBrk="0" hangingPunct="1">
                        <a:lnSpc>
                          <a:spcPct val="100000"/>
                        </a:lnSpc>
                        <a:spcBef>
                          <a:spcPts val="0"/>
                        </a:spcBef>
                        <a:spcAft>
                          <a:spcPts val="0"/>
                        </a:spcAft>
                        <a:buClrTx/>
                        <a:buSzTx/>
                        <a:buFontTx/>
                        <a:buNone/>
                        <a:tabLst/>
                        <a:defRPr/>
                      </a:pPr>
                      <a:r>
                        <a:rPr lang="en-US" sz="1800" b="0" dirty="0">
                          <a:effectLst/>
                        </a:rPr>
                        <a:t>Protocols</a:t>
                      </a:r>
                      <a:r>
                        <a:rPr lang="en-US" sz="1800" b="0" baseline="0" dirty="0">
                          <a:effectLst/>
                        </a:rPr>
                        <a:t> do not fit in the function</a:t>
                      </a:r>
                      <a:endParaRPr lang="en-US" sz="1800" b="0" dirty="0">
                        <a:effectLst/>
                      </a:endParaRP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Protocols</a:t>
                      </a:r>
                      <a:r>
                        <a:rPr lang="en-US" sz="1800" b="0" baseline="0" dirty="0">
                          <a:effectLst/>
                        </a:rPr>
                        <a:t> do not fit in the function</a:t>
                      </a:r>
                      <a:endParaRPr lang="en-US" sz="1800" b="0" dirty="0">
                        <a:effectLst/>
                      </a:endParaRPr>
                    </a:p>
                  </a:txBody>
                  <a:tcPr marL="62137" marR="62137" marT="31068" marB="31068"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790898461"/>
                  </a:ext>
                </a:extLst>
              </a:tr>
            </a:tbl>
          </a:graphicData>
        </a:graphic>
      </p:graphicFrame>
      <p:sp>
        <p:nvSpPr>
          <p:cNvPr id="12" name="Text Placeholder 3"/>
          <p:cNvSpPr txBox="1">
            <a:spLocks/>
          </p:cNvSpPr>
          <p:nvPr/>
        </p:nvSpPr>
        <p:spPr>
          <a:xfrm>
            <a:off x="5670919" y="1464439"/>
            <a:ext cx="3992732" cy="57626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OSI</a:t>
            </a:r>
          </a:p>
        </p:txBody>
      </p:sp>
      <p:sp>
        <p:nvSpPr>
          <p:cNvPr id="13" name="Text Placeholder 5"/>
          <p:cNvSpPr txBox="1">
            <a:spLocks/>
          </p:cNvSpPr>
          <p:nvPr/>
        </p:nvSpPr>
        <p:spPr>
          <a:xfrm>
            <a:off x="1447800" y="1472589"/>
            <a:ext cx="3999001" cy="5762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TCP/IP</a:t>
            </a:r>
          </a:p>
        </p:txBody>
      </p:sp>
      <p:pic>
        <p:nvPicPr>
          <p:cNvPr id="11"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47181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DDC707-CA60-411E-ADEC-84DED9D7AE4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Addressing</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092198"/>
            <a:ext cx="8229600" cy="5213350"/>
          </a:xfrm>
        </p:spPr>
        <p:txBody>
          <a:bodyPr>
            <a:normAutofit/>
          </a:bodyPr>
          <a:lstStyle/>
          <a:p>
            <a:pPr marL="0" indent="0">
              <a:buNone/>
            </a:pPr>
            <a:r>
              <a:rPr lang="en-US" sz="2400" dirty="0"/>
              <a:t>Addressing</a:t>
            </a:r>
          </a:p>
          <a:p>
            <a:pPr marL="0" indent="0" algn="just">
              <a:buNone/>
            </a:pPr>
            <a:r>
              <a:rPr lang="en-US" sz="1600" b="0" i="0" dirty="0">
                <a:solidFill>
                  <a:srgbClr val="273239"/>
                </a:solidFill>
                <a:effectLst/>
                <a:latin typeface="+mj-lt"/>
              </a:rPr>
              <a:t>A Network Address is a logical or physical address that uniquely identifies a host or a machine in a telecommunication network. A network may also not be unique and can contain some structural and hierarchical information of the node in the network. Internet protocol (IP) address, media access control (MAC) address and telephone numbers are some basic examples of network addresses.</a:t>
            </a:r>
          </a:p>
          <a:p>
            <a:pPr marL="0" indent="0" algn="just">
              <a:buNone/>
            </a:pPr>
            <a:endParaRPr lang="en-US" sz="2400" dirty="0"/>
          </a:p>
          <a:p>
            <a:endParaRPr lang="en-US" sz="2400" dirty="0"/>
          </a:p>
          <a:p>
            <a:endParaRPr lang="en-US" sz="2400" dirty="0"/>
          </a:p>
          <a:p>
            <a:pPr marL="0" indent="0">
              <a:buNone/>
            </a:pPr>
            <a:endParaRPr lang="en-US" sz="2400" dirty="0"/>
          </a:p>
          <a:p>
            <a:r>
              <a:rPr lang="en-US" sz="1600" dirty="0">
                <a:solidFill>
                  <a:srgbClr val="273239"/>
                </a:solidFill>
                <a:latin typeface="+mj-lt"/>
              </a:rPr>
              <a:t>It is the prime responsibility of the network layer to assign unique addresses to different nodes in a network. </a:t>
            </a:r>
          </a:p>
          <a:p>
            <a:r>
              <a:rPr lang="en-US" sz="1600" dirty="0">
                <a:solidFill>
                  <a:srgbClr val="273239"/>
                </a:solidFill>
                <a:latin typeface="+mj-lt"/>
              </a:rPr>
              <a:t>They can be physical or logical </a:t>
            </a:r>
            <a:r>
              <a:rPr lang="en-IN" sz="1600" dirty="0">
                <a:solidFill>
                  <a:srgbClr val="273239"/>
                </a:solidFill>
                <a:latin typeface="+mj-lt"/>
              </a:rPr>
              <a:t>software-based addresses. </a:t>
            </a:r>
          </a:p>
          <a:p>
            <a:r>
              <a:rPr lang="en-US" sz="1600" dirty="0">
                <a:solidFill>
                  <a:srgbClr val="273239"/>
                </a:solidFill>
                <a:latin typeface="+mj-lt"/>
              </a:rPr>
              <a:t>The most widely used network address is an IP address.</a:t>
            </a:r>
            <a:endParaRPr lang="en-IN" sz="1600" dirty="0">
              <a:solidFill>
                <a:srgbClr val="273239"/>
              </a:solidFill>
              <a:latin typeface="+mj-lt"/>
            </a:endParaRPr>
          </a:p>
          <a:p>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87879C3-43E8-6A98-C6E3-B602CE9DCEEA}"/>
              </a:ext>
            </a:extLst>
          </p:cNvPr>
          <p:cNvPicPr>
            <a:picLocks noChangeAspect="1"/>
          </p:cNvPicPr>
          <p:nvPr/>
        </p:nvPicPr>
        <p:blipFill>
          <a:blip r:embed="rId3"/>
          <a:stretch>
            <a:fillRect/>
          </a:stretch>
        </p:blipFill>
        <p:spPr>
          <a:xfrm>
            <a:off x="2000118" y="2514599"/>
            <a:ext cx="4414331" cy="1981201"/>
          </a:xfrm>
          <a:prstGeom prst="rect">
            <a:avLst/>
          </a:prstGeom>
          <a:ln>
            <a:solidFill>
              <a:schemeClr val="accent1"/>
            </a:solidFill>
          </a:ln>
        </p:spPr>
      </p:pic>
    </p:spTree>
    <p:extLst>
      <p:ext uri="{BB962C8B-B14F-4D97-AF65-F5344CB8AC3E}">
        <p14:creationId xmlns:p14="http://schemas.microsoft.com/office/powerpoint/2010/main" val="2282934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DDC707-CA60-411E-ADEC-84DED9D7AE4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Addressing</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228600" y="914399"/>
            <a:ext cx="8686800" cy="5213350"/>
          </a:xfrm>
        </p:spPr>
        <p:txBody>
          <a:bodyPr>
            <a:normAutofit fontScale="47500" lnSpcReduction="20000"/>
          </a:bodyPr>
          <a:lstStyle/>
          <a:p>
            <a:pPr marL="0" indent="0">
              <a:buNone/>
            </a:pPr>
            <a:endParaRPr lang="en-US" sz="1400" b="0" i="0" dirty="0">
              <a:solidFill>
                <a:srgbClr val="273239"/>
              </a:solidFill>
              <a:effectLst/>
              <a:latin typeface="Nunito" pitchFamily="2" charset="0"/>
            </a:endParaRPr>
          </a:p>
          <a:p>
            <a:pPr marL="0" indent="0">
              <a:buNone/>
            </a:pPr>
            <a:r>
              <a:rPr lang="en-US" sz="4000" b="1" dirty="0">
                <a:latin typeface="+mj-lt"/>
              </a:rPr>
              <a:t>IP address</a:t>
            </a:r>
          </a:p>
          <a:p>
            <a:pPr marL="0" indent="0" algn="just">
              <a:buNone/>
            </a:pPr>
            <a:r>
              <a:rPr lang="en-US" sz="4000" b="0" i="0" dirty="0">
                <a:solidFill>
                  <a:srgbClr val="273239"/>
                </a:solidFill>
                <a:effectLst/>
                <a:latin typeface="+mj-lt"/>
              </a:rPr>
              <a:t>An IP address is a 32-bit long numeric address represented in a form of dot-decimal notation where each byte is written in a decimal form separated by a period. For example 196.32.216.9 is an IP address where 196 represents first 8 bits, 32 next 8 bits and so on. The first three bytes of an IP address represents the network and the last byte specifies the host in the network. </a:t>
            </a:r>
            <a:endParaRPr lang="en-US" sz="4000" dirty="0">
              <a:latin typeface="+mj-lt"/>
            </a:endParaRPr>
          </a:p>
          <a:p>
            <a:pPr algn="l" fontAlgn="base"/>
            <a:r>
              <a:rPr lang="en-US" sz="4000" b="0" i="0" dirty="0">
                <a:solidFill>
                  <a:srgbClr val="273239"/>
                </a:solidFill>
                <a:effectLst/>
                <a:latin typeface="+mj-lt"/>
              </a:rPr>
              <a:t>An IP address is further divided into sub classes :</a:t>
            </a:r>
          </a:p>
          <a:p>
            <a:pPr algn="l" fontAlgn="base">
              <a:buFont typeface="Arial" panose="020B0604020202020204" pitchFamily="34" charset="0"/>
              <a:buChar char="•"/>
            </a:pPr>
            <a:r>
              <a:rPr lang="en-US" sz="4000" b="1" i="0" dirty="0">
                <a:solidFill>
                  <a:srgbClr val="273239"/>
                </a:solidFill>
                <a:effectLst/>
                <a:latin typeface="+mj-lt"/>
              </a:rPr>
              <a:t>Class A : </a:t>
            </a:r>
            <a:r>
              <a:rPr lang="en-US" sz="4000" b="0" i="0" dirty="0">
                <a:solidFill>
                  <a:srgbClr val="273239"/>
                </a:solidFill>
                <a:effectLst/>
                <a:latin typeface="+mj-lt"/>
              </a:rPr>
              <a:t>An IP address is assigned to those networks that include large number of hosts.</a:t>
            </a:r>
          </a:p>
          <a:p>
            <a:pPr algn="l" fontAlgn="base">
              <a:buFont typeface="Arial" panose="020B0604020202020204" pitchFamily="34" charset="0"/>
              <a:buChar char="•"/>
            </a:pPr>
            <a:r>
              <a:rPr lang="en-US" sz="4000" b="1" i="0" dirty="0">
                <a:solidFill>
                  <a:srgbClr val="273239"/>
                </a:solidFill>
                <a:effectLst/>
                <a:latin typeface="+mj-lt"/>
              </a:rPr>
              <a:t>Class B : </a:t>
            </a:r>
            <a:r>
              <a:rPr lang="en-US" sz="4000" b="0" i="0" dirty="0">
                <a:solidFill>
                  <a:srgbClr val="273239"/>
                </a:solidFill>
                <a:effectLst/>
                <a:latin typeface="+mj-lt"/>
              </a:rPr>
              <a:t>An IP address is assigned to networks range from small sized to large sized.</a:t>
            </a:r>
          </a:p>
          <a:p>
            <a:pPr algn="l" fontAlgn="base">
              <a:buFont typeface="Arial" panose="020B0604020202020204" pitchFamily="34" charset="0"/>
              <a:buChar char="•"/>
            </a:pPr>
            <a:r>
              <a:rPr lang="en-US" sz="4000" b="1" i="0" dirty="0">
                <a:solidFill>
                  <a:srgbClr val="273239"/>
                </a:solidFill>
                <a:effectLst/>
                <a:latin typeface="+mj-lt"/>
              </a:rPr>
              <a:t>Class C : </a:t>
            </a:r>
            <a:r>
              <a:rPr lang="en-US" sz="4000" b="0" i="0" dirty="0">
                <a:solidFill>
                  <a:srgbClr val="273239"/>
                </a:solidFill>
                <a:effectLst/>
                <a:latin typeface="+mj-lt"/>
              </a:rPr>
              <a:t>An IP address is assigned to networks that are small sized.</a:t>
            </a:r>
          </a:p>
          <a:p>
            <a:pPr algn="l" fontAlgn="base">
              <a:buFont typeface="Arial" panose="020B0604020202020204" pitchFamily="34" charset="0"/>
              <a:buChar char="•"/>
            </a:pPr>
            <a:r>
              <a:rPr lang="en-US" sz="4000" b="1" i="0" dirty="0">
                <a:solidFill>
                  <a:srgbClr val="273239"/>
                </a:solidFill>
                <a:effectLst/>
                <a:latin typeface="+mj-lt"/>
              </a:rPr>
              <a:t>Class D : </a:t>
            </a:r>
            <a:r>
              <a:rPr lang="en-US" sz="4000" b="0" i="0" dirty="0">
                <a:solidFill>
                  <a:srgbClr val="273239"/>
                </a:solidFill>
                <a:effectLst/>
                <a:latin typeface="+mj-lt"/>
              </a:rPr>
              <a:t>IP address are reserved for multicast address and does not possess subnetting.</a:t>
            </a:r>
          </a:p>
          <a:p>
            <a:pPr algn="l" fontAlgn="base">
              <a:buFont typeface="Arial" panose="020B0604020202020204" pitchFamily="34" charset="0"/>
              <a:buChar char="•"/>
            </a:pPr>
            <a:r>
              <a:rPr lang="en-US" sz="4000" b="1" i="0" dirty="0">
                <a:solidFill>
                  <a:srgbClr val="273239"/>
                </a:solidFill>
                <a:effectLst/>
                <a:latin typeface="+mj-lt"/>
              </a:rPr>
              <a:t>Class E : </a:t>
            </a:r>
            <a:r>
              <a:rPr lang="en-US" sz="4000" b="0" i="0" dirty="0">
                <a:solidFill>
                  <a:srgbClr val="273239"/>
                </a:solidFill>
                <a:effectLst/>
                <a:latin typeface="+mj-lt"/>
              </a:rPr>
              <a:t> An IP address is used for the future use and for the research and development purposes and does not possess any subnetting.</a:t>
            </a:r>
          </a:p>
          <a:p>
            <a:pPr marL="0" indent="0" algn="l" fontAlgn="base">
              <a:buNone/>
            </a:pPr>
            <a:r>
              <a:rPr lang="en-US" sz="4000" dirty="0">
                <a:solidFill>
                  <a:srgbClr val="273239"/>
                </a:solidFill>
                <a:latin typeface="+mj-lt"/>
              </a:rPr>
              <a:t>An IP address is divided into two parts:</a:t>
            </a:r>
          </a:p>
          <a:p>
            <a:pPr algn="l" fontAlgn="base">
              <a:buFont typeface="+mj-lt"/>
              <a:buAutoNum type="arabicPeriod"/>
            </a:pPr>
            <a:r>
              <a:rPr lang="en-US" sz="4000" dirty="0">
                <a:solidFill>
                  <a:srgbClr val="273239"/>
                </a:solidFill>
                <a:latin typeface="+mj-lt"/>
              </a:rPr>
              <a:t>Network ID :  represents the number of networks.</a:t>
            </a:r>
          </a:p>
          <a:p>
            <a:pPr algn="l" fontAlgn="base">
              <a:buFont typeface="+mj-lt"/>
              <a:buAutoNum type="arabicPeriod"/>
            </a:pPr>
            <a:r>
              <a:rPr lang="en-US" sz="4000" dirty="0">
                <a:solidFill>
                  <a:srgbClr val="273239"/>
                </a:solidFill>
                <a:latin typeface="+mj-lt"/>
              </a:rPr>
              <a:t>Host ID : represents the number of hosts.</a:t>
            </a:r>
          </a:p>
          <a:p>
            <a:pPr marL="0" indent="0" algn="l" fontAlgn="base">
              <a:buNone/>
            </a:pPr>
            <a:endParaRPr lang="en-US" sz="3800" b="0" i="0" dirty="0">
              <a:solidFill>
                <a:srgbClr val="273239"/>
              </a:solidFill>
              <a:effectLst/>
              <a:latin typeface="+mj-lt"/>
            </a:endParaRPr>
          </a:p>
          <a:p>
            <a:pPr marL="0" indent="0">
              <a:buNone/>
            </a:pPr>
            <a:endParaRPr lang="en-US" sz="2400" dirty="0"/>
          </a:p>
          <a:p>
            <a:pPr marL="0" indent="0">
              <a:buNone/>
            </a:pPr>
            <a:endParaRPr lang="en-US" sz="2400" dirty="0"/>
          </a:p>
          <a:p>
            <a:endParaRPr lang="en-US" sz="2400" dirty="0"/>
          </a:p>
          <a:p>
            <a:endParaRPr lang="en-US" sz="2400" dirty="0"/>
          </a:p>
          <a:p>
            <a:endParaRPr lang="en-US" sz="2400" dirty="0"/>
          </a:p>
          <a:p>
            <a:pPr marL="0" indent="0">
              <a:buNone/>
            </a:pPr>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2612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DDC707-CA60-411E-ADEC-84DED9D7AE4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Addressing</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228600" y="914399"/>
            <a:ext cx="8686800" cy="5213350"/>
          </a:xfrm>
        </p:spPr>
        <p:txBody>
          <a:bodyPr>
            <a:normAutofit/>
          </a:bodyPr>
          <a:lstStyle/>
          <a:p>
            <a:pPr marL="0" indent="0">
              <a:buNone/>
            </a:pPr>
            <a:endParaRPr lang="en-US" sz="1400" b="0" i="0" dirty="0">
              <a:solidFill>
                <a:srgbClr val="273239"/>
              </a:solidFill>
              <a:effectLst/>
              <a:latin typeface="Nunito" pitchFamily="2" charset="0"/>
            </a:endParaRPr>
          </a:p>
          <a:p>
            <a:pPr marL="0" indent="0" algn="l" fontAlgn="base">
              <a:buNone/>
            </a:pPr>
            <a:endParaRPr lang="en-US" sz="3800" b="0" i="0" dirty="0">
              <a:solidFill>
                <a:srgbClr val="273239"/>
              </a:solidFill>
              <a:effectLst/>
              <a:latin typeface="+mj-lt"/>
            </a:endParaRPr>
          </a:p>
          <a:p>
            <a:pPr marL="0" indent="0">
              <a:buNone/>
            </a:pPr>
            <a:endParaRPr lang="en-US" sz="2400" dirty="0"/>
          </a:p>
          <a:p>
            <a:pPr marL="0" indent="0">
              <a:buNone/>
            </a:pPr>
            <a:endParaRPr lang="en-US" sz="2400" dirty="0"/>
          </a:p>
          <a:p>
            <a:endParaRPr lang="en-US" sz="2400" dirty="0"/>
          </a:p>
          <a:p>
            <a:endParaRPr lang="en-US" sz="2400" dirty="0"/>
          </a:p>
          <a:p>
            <a:endParaRPr lang="en-US" sz="2400" dirty="0"/>
          </a:p>
          <a:p>
            <a:pPr marL="0" indent="0">
              <a:buNone/>
            </a:pPr>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4B0FDDF-35D6-FBF4-44EA-9F59396F2310}"/>
              </a:ext>
            </a:extLst>
          </p:cNvPr>
          <p:cNvPicPr>
            <a:picLocks noChangeAspect="1"/>
          </p:cNvPicPr>
          <p:nvPr/>
        </p:nvPicPr>
        <p:blipFill>
          <a:blip r:embed="rId3"/>
          <a:stretch>
            <a:fillRect/>
          </a:stretch>
        </p:blipFill>
        <p:spPr>
          <a:xfrm>
            <a:off x="1219200" y="1295400"/>
            <a:ext cx="6248400" cy="3603700"/>
          </a:xfrm>
          <a:prstGeom prst="rect">
            <a:avLst/>
          </a:prstGeom>
          <a:ln>
            <a:solidFill>
              <a:schemeClr val="accent1"/>
            </a:solidFill>
          </a:ln>
        </p:spPr>
      </p:pic>
    </p:spTree>
    <p:extLst>
      <p:ext uri="{BB962C8B-B14F-4D97-AF65-F5344CB8AC3E}">
        <p14:creationId xmlns:p14="http://schemas.microsoft.com/office/powerpoint/2010/main" val="4270253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DDC707-CA60-411E-ADEC-84DED9D7AE4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Addressing</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84976" y="1041398"/>
            <a:ext cx="8686800" cy="5213350"/>
          </a:xfrm>
        </p:spPr>
        <p:txBody>
          <a:bodyPr>
            <a:normAutofit/>
          </a:bodyPr>
          <a:lstStyle/>
          <a:p>
            <a:pPr marL="0" indent="0" algn="just">
              <a:buNone/>
            </a:pPr>
            <a:r>
              <a:rPr lang="en-US" sz="1800" b="1" i="0" dirty="0">
                <a:effectLst/>
                <a:latin typeface="erdana"/>
              </a:rPr>
              <a:t>Class A</a:t>
            </a:r>
          </a:p>
          <a:p>
            <a:pPr algn="just"/>
            <a:r>
              <a:rPr lang="en-US" sz="1800" b="0" i="0" dirty="0">
                <a:solidFill>
                  <a:srgbClr val="333333"/>
                </a:solidFill>
                <a:effectLst/>
                <a:latin typeface="inter-regular"/>
              </a:rPr>
              <a:t>In Class A, an IP address is assigned to those networks that contain a large number of hosts.</a:t>
            </a:r>
          </a:p>
          <a:p>
            <a:pPr algn="just">
              <a:buFont typeface="Arial" panose="020B0604020202020204" pitchFamily="34" charset="0"/>
              <a:buChar char="•"/>
            </a:pPr>
            <a:r>
              <a:rPr lang="en-US" sz="1800" dirty="0">
                <a:solidFill>
                  <a:srgbClr val="333333"/>
                </a:solidFill>
                <a:latin typeface="inter-regular"/>
              </a:rPr>
              <a:t>The network ID is 8 bits long.</a:t>
            </a:r>
          </a:p>
          <a:p>
            <a:pPr algn="just">
              <a:buFont typeface="Arial" panose="020B0604020202020204" pitchFamily="34" charset="0"/>
              <a:buChar char="•"/>
            </a:pPr>
            <a:r>
              <a:rPr lang="en-US" sz="1800" dirty="0">
                <a:solidFill>
                  <a:srgbClr val="333333"/>
                </a:solidFill>
                <a:latin typeface="inter-regular"/>
              </a:rPr>
              <a:t>The host ID is 24 bits long.</a:t>
            </a:r>
          </a:p>
          <a:p>
            <a:pPr marL="0" indent="0" algn="just">
              <a:buNone/>
            </a:pPr>
            <a:r>
              <a:rPr lang="en-US" sz="1800" dirty="0">
                <a:solidFill>
                  <a:srgbClr val="333333"/>
                </a:solidFill>
                <a:latin typeface="inter-regular"/>
              </a:rPr>
              <a:t>In Class A, the first bit in higher order bits of the first octet is always set to 0 and the remaining 7 bits determine the network ID. The 24 bits determine the host ID in any network.</a:t>
            </a:r>
          </a:p>
          <a:p>
            <a:pPr algn="just"/>
            <a:r>
              <a:rPr lang="en-US" sz="1800" dirty="0">
                <a:solidFill>
                  <a:srgbClr val="333333"/>
                </a:solidFill>
                <a:latin typeface="inter-regular"/>
              </a:rPr>
              <a:t>The total number of networks in Class A = 27 = 128 network address</a:t>
            </a:r>
          </a:p>
          <a:p>
            <a:pPr algn="just"/>
            <a:r>
              <a:rPr lang="en-US" sz="1800" dirty="0">
                <a:solidFill>
                  <a:srgbClr val="333333"/>
                </a:solidFill>
                <a:latin typeface="inter-regular"/>
              </a:rPr>
              <a:t>The total number of hosts in Class A = 224 - 2 = 16,777,214 host address</a:t>
            </a:r>
          </a:p>
          <a:p>
            <a:pPr algn="just"/>
            <a:endParaRPr lang="en-US" sz="2400" dirty="0">
              <a:solidFill>
                <a:srgbClr val="333333"/>
              </a:solidFill>
              <a:latin typeface="inter-regular"/>
            </a:endParaRPr>
          </a:p>
          <a:p>
            <a:pPr marL="0" indent="0" algn="just">
              <a:buNone/>
            </a:pPr>
            <a:endParaRPr lang="en-US" sz="2400" dirty="0">
              <a:solidFill>
                <a:srgbClr val="333333"/>
              </a:solidFill>
              <a:latin typeface="inter-regular"/>
            </a:endParaRPr>
          </a:p>
          <a:p>
            <a:pPr marL="0" indent="0" algn="just">
              <a:buNone/>
            </a:pPr>
            <a:endParaRPr lang="en-US" sz="2400" b="0" i="0" dirty="0">
              <a:solidFill>
                <a:srgbClr val="333333"/>
              </a:solidFill>
              <a:effectLst/>
              <a:latin typeface="inter-regular"/>
            </a:endParaRPr>
          </a:p>
          <a:p>
            <a:pPr algn="just"/>
            <a:endParaRPr lang="en-US" sz="2400" b="0" i="0" dirty="0">
              <a:solidFill>
                <a:srgbClr val="333333"/>
              </a:solidFill>
              <a:effectLst/>
              <a:latin typeface="inter-regular"/>
            </a:endParaRPr>
          </a:p>
          <a:p>
            <a:pPr algn="just"/>
            <a:endParaRPr lang="en-US" sz="2400" dirty="0">
              <a:solidFill>
                <a:srgbClr val="333333"/>
              </a:solidFill>
              <a:latin typeface="inter-regular"/>
            </a:endParaRPr>
          </a:p>
          <a:p>
            <a:pPr marL="0" indent="0" algn="just">
              <a:buNone/>
            </a:pPr>
            <a:endParaRPr lang="en-US" sz="2400" b="0" i="0" dirty="0">
              <a:solidFill>
                <a:srgbClr val="333333"/>
              </a:solidFill>
              <a:effectLst/>
              <a:latin typeface="inter-regular"/>
            </a:endParaRPr>
          </a:p>
          <a:p>
            <a:pPr marL="0" indent="0">
              <a:buNone/>
            </a:pPr>
            <a:endParaRPr lang="en-US" sz="2400" dirty="0"/>
          </a:p>
          <a:p>
            <a:endParaRPr lang="en-US" sz="2400" dirty="0"/>
          </a:p>
          <a:p>
            <a:endParaRPr lang="en-US" sz="2400" dirty="0"/>
          </a:p>
          <a:p>
            <a:endParaRPr lang="en-US" sz="2400" dirty="0"/>
          </a:p>
          <a:p>
            <a:pPr marL="0" indent="0">
              <a:buNone/>
            </a:pPr>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8EED13C-AB56-969A-B68D-CD04C96E2746}"/>
              </a:ext>
            </a:extLst>
          </p:cNvPr>
          <p:cNvPicPr>
            <a:picLocks noChangeAspect="1"/>
          </p:cNvPicPr>
          <p:nvPr/>
        </p:nvPicPr>
        <p:blipFill>
          <a:blip r:embed="rId3"/>
          <a:stretch>
            <a:fillRect/>
          </a:stretch>
        </p:blipFill>
        <p:spPr>
          <a:xfrm>
            <a:off x="2057400" y="4572000"/>
            <a:ext cx="3505200" cy="730288"/>
          </a:xfrm>
          <a:prstGeom prst="rect">
            <a:avLst/>
          </a:prstGeom>
        </p:spPr>
      </p:pic>
    </p:spTree>
    <p:extLst>
      <p:ext uri="{BB962C8B-B14F-4D97-AF65-F5344CB8AC3E}">
        <p14:creationId xmlns:p14="http://schemas.microsoft.com/office/powerpoint/2010/main" val="30635698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DDC707-CA60-411E-ADEC-84DED9D7AE4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Addressing</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84976" y="1041398"/>
            <a:ext cx="8686800" cy="5213350"/>
          </a:xfrm>
        </p:spPr>
        <p:txBody>
          <a:bodyPr>
            <a:normAutofit/>
          </a:bodyPr>
          <a:lstStyle/>
          <a:p>
            <a:pPr marL="0" indent="0">
              <a:buNone/>
            </a:pPr>
            <a:endParaRPr lang="en-US" sz="1400" b="0" i="0" dirty="0">
              <a:solidFill>
                <a:srgbClr val="273239"/>
              </a:solidFill>
              <a:effectLst/>
              <a:latin typeface="Nunito" pitchFamily="2" charset="0"/>
            </a:endParaRPr>
          </a:p>
          <a:p>
            <a:pPr marL="0" indent="0" algn="just">
              <a:buFont typeface="Arial" pitchFamily="34" charset="0"/>
              <a:buNone/>
            </a:pPr>
            <a:r>
              <a:rPr lang="en-US" sz="1800" b="1" dirty="0">
                <a:solidFill>
                  <a:srgbClr val="333333"/>
                </a:solidFill>
                <a:latin typeface="inter-regular"/>
              </a:rPr>
              <a:t>Class B</a:t>
            </a:r>
          </a:p>
          <a:p>
            <a:pPr algn="just"/>
            <a:r>
              <a:rPr lang="en-US" sz="1800" dirty="0">
                <a:solidFill>
                  <a:srgbClr val="333333"/>
                </a:solidFill>
                <a:latin typeface="inter-regular"/>
              </a:rPr>
              <a:t>In Class B, an IP address is assigned to those networks that range from small-sized to large-sized networks.</a:t>
            </a:r>
          </a:p>
          <a:p>
            <a:pPr algn="just">
              <a:buFont typeface="Arial" panose="020B0604020202020204" pitchFamily="34" charset="0"/>
              <a:buChar char="•"/>
            </a:pPr>
            <a:r>
              <a:rPr lang="en-US" sz="1800" dirty="0">
                <a:solidFill>
                  <a:srgbClr val="333333"/>
                </a:solidFill>
                <a:latin typeface="inter-regular"/>
              </a:rPr>
              <a:t>The Network ID is 16 bits long.</a:t>
            </a:r>
          </a:p>
          <a:p>
            <a:pPr algn="just">
              <a:buFont typeface="Arial" panose="020B0604020202020204" pitchFamily="34" charset="0"/>
              <a:buChar char="•"/>
            </a:pPr>
            <a:r>
              <a:rPr lang="en-US" sz="1800" dirty="0">
                <a:solidFill>
                  <a:srgbClr val="333333"/>
                </a:solidFill>
                <a:latin typeface="inter-regular"/>
              </a:rPr>
              <a:t>The Host ID is 16 bits long.</a:t>
            </a:r>
          </a:p>
          <a:p>
            <a:pPr algn="just"/>
            <a:r>
              <a:rPr lang="en-US" sz="1800" dirty="0">
                <a:solidFill>
                  <a:srgbClr val="333333"/>
                </a:solidFill>
                <a:latin typeface="inter-regular"/>
              </a:rPr>
              <a:t>In Class B, the higher order bits of the first octet is always set to 10, and the remaining14 bits determine the network ID. The other 16 bits determine the Host ID.</a:t>
            </a:r>
          </a:p>
          <a:p>
            <a:pPr algn="just"/>
            <a:r>
              <a:rPr lang="en-US" sz="1800" dirty="0">
                <a:solidFill>
                  <a:srgbClr val="333333"/>
                </a:solidFill>
                <a:latin typeface="inter-regular"/>
              </a:rPr>
              <a:t>The total number of networks in Class B = 214 = 16384 network address</a:t>
            </a:r>
          </a:p>
          <a:p>
            <a:pPr algn="just"/>
            <a:r>
              <a:rPr lang="en-US" sz="1800" dirty="0">
                <a:solidFill>
                  <a:srgbClr val="333333"/>
                </a:solidFill>
                <a:latin typeface="inter-regular"/>
              </a:rPr>
              <a:t>The total number of hosts in Class B = 216 - 2 = 65534 host address</a:t>
            </a:r>
          </a:p>
          <a:p>
            <a:pPr algn="just"/>
            <a:endParaRPr lang="en-US" sz="1800" dirty="0">
              <a:solidFill>
                <a:srgbClr val="333333"/>
              </a:solidFill>
              <a:latin typeface="inter-regular"/>
            </a:endParaRPr>
          </a:p>
          <a:p>
            <a:pPr marL="0" indent="0">
              <a:buNone/>
            </a:pPr>
            <a:endParaRPr lang="en-US" sz="2400" dirty="0"/>
          </a:p>
          <a:p>
            <a:pPr marL="0" indent="0">
              <a:buNone/>
            </a:pPr>
            <a:endParaRPr lang="en-US" sz="2400" dirty="0"/>
          </a:p>
          <a:p>
            <a:endParaRPr lang="en-US" sz="2400" dirty="0"/>
          </a:p>
          <a:p>
            <a:endParaRPr lang="en-US" sz="2400" dirty="0"/>
          </a:p>
          <a:p>
            <a:endParaRPr lang="en-US" sz="2400" dirty="0"/>
          </a:p>
          <a:p>
            <a:pPr marL="0" indent="0">
              <a:buNone/>
            </a:pPr>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7DEB9EA-1414-2CE8-BF23-58D4C877F29F}"/>
              </a:ext>
            </a:extLst>
          </p:cNvPr>
          <p:cNvPicPr>
            <a:picLocks noChangeAspect="1"/>
          </p:cNvPicPr>
          <p:nvPr/>
        </p:nvPicPr>
        <p:blipFill>
          <a:blip r:embed="rId3"/>
          <a:stretch>
            <a:fillRect/>
          </a:stretch>
        </p:blipFill>
        <p:spPr>
          <a:xfrm>
            <a:off x="2704262" y="4724400"/>
            <a:ext cx="3448227" cy="787440"/>
          </a:xfrm>
          <a:prstGeom prst="rect">
            <a:avLst/>
          </a:prstGeom>
        </p:spPr>
      </p:pic>
    </p:spTree>
    <p:extLst>
      <p:ext uri="{BB962C8B-B14F-4D97-AF65-F5344CB8AC3E}">
        <p14:creationId xmlns:p14="http://schemas.microsoft.com/office/powerpoint/2010/main" val="665985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DF5396-9A66-41BB-B22A-A70D95E2A5E2}"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Course</a:t>
            </a:r>
            <a:r>
              <a:rPr kumimoji="0" lang="en-US" sz="3000" b="0" i="0" u="none" strike="noStrike" kern="1200" cap="none" spc="0" normalizeH="0" noProof="0" dirty="0">
                <a:ln>
                  <a:noFill/>
                </a:ln>
                <a:solidFill>
                  <a:schemeClr val="dk1"/>
                </a:solidFill>
                <a:effectLst/>
                <a:uLnTx/>
                <a:uFillTx/>
                <a:latin typeface="+mn-lt"/>
                <a:ea typeface="+mn-ea"/>
                <a:cs typeface="+mn-cs"/>
              </a:rPr>
              <a:t> Outcome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TextBox 2"/>
          <p:cNvSpPr txBox="1"/>
          <p:nvPr/>
        </p:nvSpPr>
        <p:spPr>
          <a:xfrm>
            <a:off x="150202" y="793836"/>
            <a:ext cx="5275162" cy="400110"/>
          </a:xfrm>
          <a:prstGeom prst="rect">
            <a:avLst/>
          </a:prstGeom>
          <a:noFill/>
        </p:spPr>
        <p:txBody>
          <a:bodyPr wrap="none" rtlCol="0">
            <a:spAutoFit/>
          </a:bodyPr>
          <a:lstStyle/>
          <a:p>
            <a:r>
              <a:rPr lang="en-US" sz="2000" dirty="0"/>
              <a:t>At the end of the course, the student will be able</a:t>
            </a:r>
          </a:p>
        </p:txBody>
      </p:sp>
      <p:graphicFrame>
        <p:nvGraphicFramePr>
          <p:cNvPr id="5" name="Table 4">
            <a:extLst>
              <a:ext uri="{FF2B5EF4-FFF2-40B4-BE49-F238E27FC236}">
                <a16:creationId xmlns:a16="http://schemas.microsoft.com/office/drawing/2014/main" id="{17149DD7-4484-47EC-AD6C-757022E06522}"/>
              </a:ext>
            </a:extLst>
          </p:cNvPr>
          <p:cNvGraphicFramePr>
            <a:graphicFrameLocks noGrp="1"/>
          </p:cNvGraphicFramePr>
          <p:nvPr>
            <p:extLst>
              <p:ext uri="{D42A27DB-BD31-4B8C-83A1-F6EECF244321}">
                <p14:modId xmlns:p14="http://schemas.microsoft.com/office/powerpoint/2010/main" val="1793315500"/>
              </p:ext>
            </p:extLst>
          </p:nvPr>
        </p:nvGraphicFramePr>
        <p:xfrm>
          <a:off x="228600" y="1292733"/>
          <a:ext cx="8606910" cy="5062863"/>
        </p:xfrm>
        <a:graphic>
          <a:graphicData uri="http://schemas.openxmlformats.org/drawingml/2006/table">
            <a:tbl>
              <a:tblPr firstRow="1" firstCol="1" bandRow="1">
                <a:tableStyleId>{5C22544A-7EE6-4342-B048-85BDC9FD1C3A}</a:tableStyleId>
              </a:tblPr>
              <a:tblGrid>
                <a:gridCol w="1014810">
                  <a:extLst>
                    <a:ext uri="{9D8B030D-6E8A-4147-A177-3AD203B41FA5}">
                      <a16:colId xmlns:a16="http://schemas.microsoft.com/office/drawing/2014/main" val="1619956433"/>
                    </a:ext>
                  </a:extLst>
                </a:gridCol>
                <a:gridCol w="6224190">
                  <a:extLst>
                    <a:ext uri="{9D8B030D-6E8A-4147-A177-3AD203B41FA5}">
                      <a16:colId xmlns:a16="http://schemas.microsoft.com/office/drawing/2014/main" val="2417093939"/>
                    </a:ext>
                  </a:extLst>
                </a:gridCol>
                <a:gridCol w="1367910">
                  <a:extLst>
                    <a:ext uri="{9D8B030D-6E8A-4147-A177-3AD203B41FA5}">
                      <a16:colId xmlns:a16="http://schemas.microsoft.com/office/drawing/2014/main" val="3701425690"/>
                    </a:ext>
                  </a:extLst>
                </a:gridCol>
              </a:tblGrid>
              <a:tr h="218052">
                <a:tc gridSpan="2">
                  <a:txBody>
                    <a:bodyPr/>
                    <a:lstStyle/>
                    <a:p>
                      <a:pPr marL="0" marR="0" algn="l">
                        <a:lnSpc>
                          <a:spcPts val="1265"/>
                        </a:lnSpc>
                        <a:spcBef>
                          <a:spcPts val="0"/>
                        </a:spcBef>
                        <a:spcAft>
                          <a:spcPts val="1000"/>
                        </a:spcAft>
                      </a:pPr>
                      <a:r>
                        <a:rPr lang="en-US" sz="1400" dirty="0">
                          <a:effectLst/>
                        </a:rPr>
                        <a:t> </a:t>
                      </a:r>
                    </a:p>
                    <a:p>
                      <a:pPr marL="0" marR="0" algn="l">
                        <a:lnSpc>
                          <a:spcPts val="1265"/>
                        </a:lnSpc>
                        <a:spcBef>
                          <a:spcPts val="0"/>
                        </a:spcBef>
                        <a:spcAft>
                          <a:spcPts val="1000"/>
                        </a:spcAft>
                      </a:pPr>
                      <a:r>
                        <a:rPr lang="en-US" sz="1400" dirty="0">
                          <a:effectLst/>
                        </a:rPr>
                        <a:t>Course Outcomes (CO)</a:t>
                      </a:r>
                    </a:p>
                    <a:p>
                      <a:pPr marL="0" marR="0" algn="l">
                        <a:lnSpc>
                          <a:spcPts val="1265"/>
                        </a:lnSpc>
                        <a:spcBef>
                          <a:spcPts val="0"/>
                        </a:spcBef>
                        <a:spcAft>
                          <a:spcPts val="1000"/>
                        </a:spcAft>
                      </a:pPr>
                      <a:r>
                        <a:rPr lang="en-US" sz="1400" dirty="0">
                          <a:effectLst/>
                        </a:rPr>
                        <a:t> </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tc hMerge="1">
                  <a:txBody>
                    <a:bodyPr/>
                    <a:lstStyle/>
                    <a:p>
                      <a:endParaRPr lang="en-US"/>
                    </a:p>
                  </a:txBody>
                  <a:tcPr/>
                </a:tc>
                <a:tc>
                  <a:txBody>
                    <a:bodyPr/>
                    <a:lstStyle/>
                    <a:p>
                      <a:r>
                        <a:rPr lang="en-US" sz="1400" dirty="0">
                          <a:effectLst/>
                        </a:rPr>
                        <a:t>Bloom’s Knowledge Level (KL)</a:t>
                      </a:r>
                      <a:endParaRPr lang="en-US" dirty="0"/>
                    </a:p>
                  </a:txBody>
                  <a:tcPr marL="20258" marR="20258" marT="0" marB="0" anchor="ctr"/>
                </a:tc>
                <a:extLst>
                  <a:ext uri="{0D108BD9-81ED-4DB2-BD59-A6C34878D82A}">
                    <a16:rowId xmlns:a16="http://schemas.microsoft.com/office/drawing/2014/main" val="609850592"/>
                  </a:ext>
                </a:extLst>
              </a:tr>
              <a:tr h="1192540">
                <a:tc>
                  <a:txBody>
                    <a:bodyPr/>
                    <a:lstStyle/>
                    <a:p>
                      <a:pPr marL="0" marR="0">
                        <a:lnSpc>
                          <a:spcPts val="1265"/>
                        </a:lnSpc>
                        <a:spcBef>
                          <a:spcPts val="0"/>
                        </a:spcBef>
                        <a:spcAft>
                          <a:spcPts val="1000"/>
                        </a:spcAft>
                      </a:pPr>
                      <a:r>
                        <a:rPr lang="en-US" sz="1400" dirty="0">
                          <a:effectLst/>
                        </a:rPr>
                        <a:t>C602.1</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nchor="ctr"/>
                </a:tc>
                <a:tc>
                  <a:txBody>
                    <a:bodyPr/>
                    <a:lstStyle/>
                    <a:p>
                      <a:pPr marL="0" marR="0" algn="l">
                        <a:lnSpc>
                          <a:spcPct val="115000"/>
                        </a:lnSpc>
                        <a:spcBef>
                          <a:spcPts val="0"/>
                        </a:spcBef>
                        <a:spcAft>
                          <a:spcPts val="1000"/>
                        </a:spcAft>
                      </a:pPr>
                      <a:r>
                        <a:rPr lang="en-US" sz="1400" b="1" dirty="0">
                          <a:effectLst/>
                        </a:rPr>
                        <a:t>Explain basic concepts, OSI reference model, services and role of each layer of OSI model and TCP/IP, networks devices and transmission media, Analog and digital data transmission</a:t>
                      </a:r>
                      <a:endParaRPr lang="en-US" sz="1400" b="1"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tc>
                  <a:txBody>
                    <a:bodyPr/>
                    <a:lstStyle/>
                    <a:p>
                      <a:pPr marL="0" marR="0" algn="just">
                        <a:lnSpc>
                          <a:spcPct val="115000"/>
                        </a:lnSpc>
                        <a:spcBef>
                          <a:spcPts val="0"/>
                        </a:spcBef>
                        <a:spcAft>
                          <a:spcPts val="1000"/>
                        </a:spcAft>
                      </a:pPr>
                      <a:r>
                        <a:rPr lang="en-US" sz="1400" dirty="0">
                          <a:effectLst/>
                        </a:rPr>
                        <a:t>K1, K2</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extLst>
                  <a:ext uri="{0D108BD9-81ED-4DB2-BD59-A6C34878D82A}">
                    <a16:rowId xmlns:a16="http://schemas.microsoft.com/office/drawing/2014/main" val="3355778335"/>
                  </a:ext>
                </a:extLst>
              </a:tr>
              <a:tr h="509181">
                <a:tc>
                  <a:txBody>
                    <a:bodyPr/>
                    <a:lstStyle/>
                    <a:p>
                      <a:pPr marL="0" marR="0">
                        <a:lnSpc>
                          <a:spcPct val="115000"/>
                        </a:lnSpc>
                        <a:spcBef>
                          <a:spcPts val="0"/>
                        </a:spcBef>
                        <a:spcAft>
                          <a:spcPts val="1000"/>
                        </a:spcAft>
                      </a:pPr>
                      <a:r>
                        <a:rPr lang="en-US" sz="1400" dirty="0">
                          <a:effectLst/>
                        </a:rPr>
                        <a:t>C602.2</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nchor="ctr"/>
                </a:tc>
                <a:tc>
                  <a:txBody>
                    <a:bodyPr/>
                    <a:lstStyle/>
                    <a:p>
                      <a:pPr marL="0" marR="0" algn="l">
                        <a:lnSpc>
                          <a:spcPct val="115000"/>
                        </a:lnSpc>
                        <a:spcBef>
                          <a:spcPts val="0"/>
                        </a:spcBef>
                        <a:spcAft>
                          <a:spcPts val="1000"/>
                        </a:spcAft>
                      </a:pPr>
                      <a:r>
                        <a:rPr lang="en-US" sz="1400" dirty="0">
                          <a:effectLst/>
                        </a:rPr>
                        <a:t>Apply channel allocation, framing, error and flow control techniques.</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tc>
                  <a:txBody>
                    <a:bodyPr/>
                    <a:lstStyle/>
                    <a:p>
                      <a:pPr marL="0" marR="0" algn="just">
                        <a:lnSpc>
                          <a:spcPct val="115000"/>
                        </a:lnSpc>
                        <a:spcBef>
                          <a:spcPts val="0"/>
                        </a:spcBef>
                        <a:spcAft>
                          <a:spcPts val="1000"/>
                        </a:spcAft>
                      </a:pPr>
                      <a:r>
                        <a:rPr lang="en-US" sz="1400" dirty="0">
                          <a:effectLst/>
                        </a:rPr>
                        <a:t> K3</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extLst>
                  <a:ext uri="{0D108BD9-81ED-4DB2-BD59-A6C34878D82A}">
                    <a16:rowId xmlns:a16="http://schemas.microsoft.com/office/drawing/2014/main" val="1945834857"/>
                  </a:ext>
                </a:extLst>
              </a:tr>
              <a:tr h="623074">
                <a:tc>
                  <a:txBody>
                    <a:bodyPr/>
                    <a:lstStyle/>
                    <a:p>
                      <a:pPr marL="0" marR="0">
                        <a:lnSpc>
                          <a:spcPct val="115000"/>
                        </a:lnSpc>
                        <a:spcBef>
                          <a:spcPts val="0"/>
                        </a:spcBef>
                        <a:spcAft>
                          <a:spcPts val="1000"/>
                        </a:spcAft>
                      </a:pPr>
                      <a:r>
                        <a:rPr lang="en-US" sz="1400" dirty="0">
                          <a:effectLst/>
                        </a:rPr>
                        <a:t>C602.3</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nchor="ctr"/>
                </a:tc>
                <a:tc>
                  <a:txBody>
                    <a:bodyPr/>
                    <a:lstStyle/>
                    <a:p>
                      <a:pPr marL="0" marR="0" algn="l">
                        <a:lnSpc>
                          <a:spcPct val="115000"/>
                        </a:lnSpc>
                        <a:spcBef>
                          <a:spcPts val="0"/>
                        </a:spcBef>
                        <a:spcAft>
                          <a:spcPts val="1000"/>
                        </a:spcAft>
                      </a:pPr>
                      <a:r>
                        <a:rPr lang="en-US" sz="1400">
                          <a:effectLst/>
                        </a:rPr>
                        <a:t>Describe the functions of Network Layer i.e. Logical addressing, subnetting &amp; Routing Mechanism</a:t>
                      </a:r>
                      <a:endParaRPr lang="en-US" sz="140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tc>
                  <a:txBody>
                    <a:bodyPr/>
                    <a:lstStyle/>
                    <a:p>
                      <a:pPr marL="0" marR="0" algn="just">
                        <a:lnSpc>
                          <a:spcPct val="115000"/>
                        </a:lnSpc>
                        <a:spcBef>
                          <a:spcPts val="0"/>
                        </a:spcBef>
                        <a:spcAft>
                          <a:spcPts val="1000"/>
                        </a:spcAft>
                      </a:pPr>
                      <a:r>
                        <a:rPr lang="en-US" sz="1400" dirty="0">
                          <a:effectLst/>
                        </a:rPr>
                        <a:t>K2, K3</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extLst>
                  <a:ext uri="{0D108BD9-81ED-4DB2-BD59-A6C34878D82A}">
                    <a16:rowId xmlns:a16="http://schemas.microsoft.com/office/drawing/2014/main" val="4286733592"/>
                  </a:ext>
                </a:extLst>
              </a:tr>
              <a:tr h="850861">
                <a:tc>
                  <a:txBody>
                    <a:bodyPr/>
                    <a:lstStyle/>
                    <a:p>
                      <a:pPr marL="0" marR="0">
                        <a:lnSpc>
                          <a:spcPct val="115000"/>
                        </a:lnSpc>
                        <a:spcBef>
                          <a:spcPts val="0"/>
                        </a:spcBef>
                        <a:spcAft>
                          <a:spcPts val="1000"/>
                        </a:spcAft>
                      </a:pPr>
                      <a:r>
                        <a:rPr lang="en-US" sz="1400" dirty="0">
                          <a:effectLst/>
                        </a:rPr>
                        <a:t>C602.4</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nchor="ctr"/>
                </a:tc>
                <a:tc>
                  <a:txBody>
                    <a:bodyPr/>
                    <a:lstStyle/>
                    <a:p>
                      <a:pPr marL="0" marR="0" algn="l">
                        <a:lnSpc>
                          <a:spcPct val="115000"/>
                        </a:lnSpc>
                        <a:spcBef>
                          <a:spcPts val="0"/>
                        </a:spcBef>
                        <a:spcAft>
                          <a:spcPts val="1000"/>
                        </a:spcAft>
                      </a:pPr>
                      <a:r>
                        <a:rPr lang="en-US" sz="1400">
                          <a:effectLst/>
                        </a:rPr>
                        <a:t>Explain the different Transport Layer function i.e. Port addressing, Connection Management, Error control and Flow control mechanism.</a:t>
                      </a:r>
                      <a:endParaRPr lang="en-US" sz="140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tc>
                  <a:txBody>
                    <a:bodyPr/>
                    <a:lstStyle/>
                    <a:p>
                      <a:pPr marL="0" marR="0" algn="just">
                        <a:lnSpc>
                          <a:spcPct val="115000"/>
                        </a:lnSpc>
                        <a:spcBef>
                          <a:spcPts val="0"/>
                        </a:spcBef>
                        <a:spcAft>
                          <a:spcPts val="1000"/>
                        </a:spcAft>
                      </a:pPr>
                      <a:r>
                        <a:rPr lang="en-US" sz="1400" dirty="0">
                          <a:effectLst/>
                        </a:rPr>
                        <a:t>K2, K3</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extLst>
                  <a:ext uri="{0D108BD9-81ED-4DB2-BD59-A6C34878D82A}">
                    <a16:rowId xmlns:a16="http://schemas.microsoft.com/office/drawing/2014/main" val="3135048432"/>
                  </a:ext>
                </a:extLst>
              </a:tr>
              <a:tr h="509181">
                <a:tc>
                  <a:txBody>
                    <a:bodyPr/>
                    <a:lstStyle/>
                    <a:p>
                      <a:pPr marL="0" marR="0">
                        <a:lnSpc>
                          <a:spcPct val="115000"/>
                        </a:lnSpc>
                        <a:spcBef>
                          <a:spcPts val="0"/>
                        </a:spcBef>
                        <a:spcAft>
                          <a:spcPts val="1000"/>
                        </a:spcAft>
                      </a:pPr>
                      <a:r>
                        <a:rPr lang="en-US" sz="1400" dirty="0">
                          <a:effectLst/>
                        </a:rPr>
                        <a:t>C602.5</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nchor="ctr"/>
                </a:tc>
                <a:tc>
                  <a:txBody>
                    <a:bodyPr/>
                    <a:lstStyle/>
                    <a:p>
                      <a:pPr marL="0" marR="0" algn="l">
                        <a:lnSpc>
                          <a:spcPct val="115000"/>
                        </a:lnSpc>
                        <a:spcBef>
                          <a:spcPts val="0"/>
                        </a:spcBef>
                        <a:spcAft>
                          <a:spcPts val="600"/>
                        </a:spcAft>
                      </a:pPr>
                      <a:r>
                        <a:rPr lang="en-US" sz="1400">
                          <a:effectLst/>
                        </a:rPr>
                        <a:t>Explain the functions offered by session and presentation layer and their Implementation.</a:t>
                      </a:r>
                      <a:endParaRPr lang="en-US" sz="140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tc>
                  <a:txBody>
                    <a:bodyPr/>
                    <a:lstStyle/>
                    <a:p>
                      <a:pPr marL="0" marR="0">
                        <a:lnSpc>
                          <a:spcPct val="115000"/>
                        </a:lnSpc>
                        <a:spcBef>
                          <a:spcPts val="0"/>
                        </a:spcBef>
                        <a:spcAft>
                          <a:spcPts val="1000"/>
                        </a:spcAft>
                      </a:pPr>
                      <a:r>
                        <a:rPr lang="en-US" sz="1400" dirty="0">
                          <a:effectLst/>
                        </a:rPr>
                        <a:t>K2, K3</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extLst>
                  <a:ext uri="{0D108BD9-81ED-4DB2-BD59-A6C34878D82A}">
                    <a16:rowId xmlns:a16="http://schemas.microsoft.com/office/drawing/2014/main" val="3110489644"/>
                  </a:ext>
                </a:extLst>
              </a:tr>
              <a:tr h="623074">
                <a:tc>
                  <a:txBody>
                    <a:bodyPr/>
                    <a:lstStyle/>
                    <a:p>
                      <a:pPr marL="0" marR="0">
                        <a:lnSpc>
                          <a:spcPct val="115000"/>
                        </a:lnSpc>
                        <a:spcBef>
                          <a:spcPts val="0"/>
                        </a:spcBef>
                        <a:spcAft>
                          <a:spcPts val="1000"/>
                        </a:spcAft>
                      </a:pPr>
                      <a:r>
                        <a:rPr lang="en-US" sz="1400" dirty="0">
                          <a:effectLst/>
                        </a:rPr>
                        <a:t>C602.6</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nchor="ctr"/>
                </a:tc>
                <a:tc>
                  <a:txBody>
                    <a:bodyPr/>
                    <a:lstStyle/>
                    <a:p>
                      <a:pPr marL="0" marR="0" algn="l">
                        <a:lnSpc>
                          <a:spcPct val="115000"/>
                        </a:lnSpc>
                        <a:spcBef>
                          <a:spcPts val="0"/>
                        </a:spcBef>
                        <a:spcAft>
                          <a:spcPts val="600"/>
                        </a:spcAft>
                      </a:pPr>
                      <a:r>
                        <a:rPr lang="en-US" sz="1400" dirty="0">
                          <a:effectLst/>
                        </a:rPr>
                        <a:t>Explain the different protocols used at application layer i.e. HTTP, SNMP, SMTP, FTP, TELNET and VPN.</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tc>
                  <a:txBody>
                    <a:bodyPr/>
                    <a:lstStyle/>
                    <a:p>
                      <a:pPr marL="0" marR="0">
                        <a:lnSpc>
                          <a:spcPct val="115000"/>
                        </a:lnSpc>
                        <a:spcBef>
                          <a:spcPts val="0"/>
                        </a:spcBef>
                        <a:spcAft>
                          <a:spcPts val="1000"/>
                        </a:spcAft>
                      </a:pPr>
                      <a:r>
                        <a:rPr lang="en-US" sz="1400" dirty="0">
                          <a:effectLst/>
                        </a:rPr>
                        <a:t>K2</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0258" marR="20258" marT="0" marB="0"/>
                </a:tc>
                <a:extLst>
                  <a:ext uri="{0D108BD9-81ED-4DB2-BD59-A6C34878D82A}">
                    <a16:rowId xmlns:a16="http://schemas.microsoft.com/office/drawing/2014/main" val="458386191"/>
                  </a:ext>
                </a:extLst>
              </a:tr>
            </a:tbl>
          </a:graphicData>
        </a:graphic>
      </p:graphicFrame>
      <p:sp>
        <p:nvSpPr>
          <p:cNvPr id="9" name="Ink 12">
            <a:extLst>
              <a:ext uri="{FF2B5EF4-FFF2-40B4-BE49-F238E27FC236}">
                <a16:creationId xmlns:a16="http://schemas.microsoft.com/office/drawing/2014/main" id="{569A3245-6708-47A4-B159-0F991CA6955B}"/>
              </a:ext>
            </a:extLst>
          </p:cNvPr>
          <p:cNvSpPr>
            <a:spLocks noRot="1" noChangeAspect="1" noEditPoints="1" noChangeArrowheads="1" noChangeShapeType="1" noTextEdit="1"/>
          </p:cNvSpPr>
          <p:nvPr/>
        </p:nvSpPr>
        <p:spPr bwMode="auto">
          <a:xfrm>
            <a:off x="4296545" y="1610999"/>
            <a:ext cx="78613" cy="19050"/>
          </a:xfrm>
          <a:prstGeom prst="rect">
            <a:avLst/>
          </a:prstGeom>
          <a:noFill/>
          <a:ln w="18000" cap="rnd" algn="ctr">
            <a:solidFill>
              <a:srgbClr val="00000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Footer Placeholder 1"/>
          <p:cNvSpPr>
            <a:spLocks noGrp="1"/>
          </p:cNvSpPr>
          <p:nvPr>
            <p:ph type="ftr" sz="quarter" idx="11"/>
          </p:nvPr>
        </p:nvSpPr>
        <p:spPr>
          <a:xfrm>
            <a:off x="1981200" y="6356350"/>
            <a:ext cx="5715000" cy="365125"/>
          </a:xfrm>
        </p:spPr>
        <p:txBody>
          <a:bodyPr/>
          <a:lstStyle/>
          <a:p>
            <a:r>
              <a:rPr lang="en-US"/>
              <a:t>ACSE0602                  CN               Unit 1</a:t>
            </a:r>
            <a:endParaRPr lang="en-US"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4953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DDC707-CA60-411E-ADEC-84DED9D7AE4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Addressing</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84976" y="1041398"/>
            <a:ext cx="8686800" cy="5213350"/>
          </a:xfrm>
        </p:spPr>
        <p:txBody>
          <a:bodyPr>
            <a:normAutofit/>
          </a:bodyPr>
          <a:lstStyle/>
          <a:p>
            <a:pPr marL="0" indent="0">
              <a:buNone/>
            </a:pPr>
            <a:endParaRPr lang="en-US" sz="1400" b="0" i="0" dirty="0">
              <a:solidFill>
                <a:srgbClr val="273239"/>
              </a:solidFill>
              <a:effectLst/>
              <a:latin typeface="Nunito" pitchFamily="2" charset="0"/>
            </a:endParaRPr>
          </a:p>
          <a:p>
            <a:pPr marL="0" indent="0" algn="just">
              <a:buNone/>
            </a:pPr>
            <a:r>
              <a:rPr lang="en-US" sz="1800" b="1" dirty="0">
                <a:solidFill>
                  <a:srgbClr val="333333"/>
                </a:solidFill>
                <a:latin typeface="inter-regular"/>
              </a:rPr>
              <a:t>Class C</a:t>
            </a:r>
          </a:p>
          <a:p>
            <a:pPr algn="just"/>
            <a:r>
              <a:rPr lang="en-US" sz="1800" dirty="0">
                <a:solidFill>
                  <a:srgbClr val="333333"/>
                </a:solidFill>
                <a:latin typeface="inter-regular"/>
              </a:rPr>
              <a:t>In Class C, an IP address is assigned to only small-sized networks.</a:t>
            </a:r>
          </a:p>
          <a:p>
            <a:pPr algn="just"/>
            <a:r>
              <a:rPr lang="en-US" sz="1800" dirty="0">
                <a:solidFill>
                  <a:srgbClr val="333333"/>
                </a:solidFill>
                <a:latin typeface="inter-regular"/>
              </a:rPr>
              <a:t>The Network ID is 24 bits long.</a:t>
            </a:r>
          </a:p>
          <a:p>
            <a:pPr algn="just"/>
            <a:r>
              <a:rPr lang="en-US" sz="1800" dirty="0">
                <a:solidFill>
                  <a:srgbClr val="333333"/>
                </a:solidFill>
                <a:latin typeface="inter-regular"/>
              </a:rPr>
              <a:t>The host ID is 8 bits long.</a:t>
            </a:r>
          </a:p>
          <a:p>
            <a:pPr algn="just"/>
            <a:endParaRPr lang="en-US" sz="1800" dirty="0">
              <a:solidFill>
                <a:srgbClr val="333333"/>
              </a:solidFill>
              <a:latin typeface="inter-regular"/>
            </a:endParaRPr>
          </a:p>
          <a:p>
            <a:pPr algn="just"/>
            <a:r>
              <a:rPr lang="en-US" sz="1800" dirty="0">
                <a:solidFill>
                  <a:srgbClr val="333333"/>
                </a:solidFill>
                <a:latin typeface="inter-regular"/>
              </a:rPr>
              <a:t>In Class C, the higher order bits of the first octet is always set to 110, and the remaining 21 bits determine the network ID. The 8 bits of the host ID determine the host in a network.</a:t>
            </a:r>
          </a:p>
          <a:p>
            <a:pPr algn="just"/>
            <a:r>
              <a:rPr lang="en-US" sz="1800" dirty="0">
                <a:solidFill>
                  <a:srgbClr val="333333"/>
                </a:solidFill>
                <a:latin typeface="inter-regular"/>
              </a:rPr>
              <a:t>The total number of networks = 221 = 2097152 network address</a:t>
            </a:r>
          </a:p>
          <a:p>
            <a:pPr algn="just"/>
            <a:r>
              <a:rPr lang="en-US" sz="1800" dirty="0">
                <a:solidFill>
                  <a:srgbClr val="333333"/>
                </a:solidFill>
                <a:latin typeface="inter-regular"/>
              </a:rPr>
              <a:t>The total number of hosts = 28 - 2 = 254 host address</a:t>
            </a:r>
          </a:p>
          <a:p>
            <a:pPr algn="just"/>
            <a:endParaRPr lang="en-US" sz="1800" dirty="0">
              <a:solidFill>
                <a:srgbClr val="333333"/>
              </a:solidFill>
              <a:latin typeface="inter-regular"/>
            </a:endParaRPr>
          </a:p>
          <a:p>
            <a:pPr algn="just"/>
            <a:endParaRPr lang="en-US" sz="1800" dirty="0">
              <a:solidFill>
                <a:srgbClr val="333333"/>
              </a:solidFill>
              <a:latin typeface="inter-regular"/>
            </a:endParaRPr>
          </a:p>
          <a:p>
            <a:pPr marL="0" indent="0">
              <a:buNone/>
            </a:pPr>
            <a:endParaRPr lang="en-US" sz="2400" dirty="0"/>
          </a:p>
          <a:p>
            <a:pPr marL="0" indent="0">
              <a:buNone/>
            </a:pPr>
            <a:endParaRPr lang="en-US" sz="2400" dirty="0"/>
          </a:p>
          <a:p>
            <a:endParaRPr lang="en-US" sz="2400" dirty="0"/>
          </a:p>
          <a:p>
            <a:endParaRPr lang="en-US" sz="2400" dirty="0"/>
          </a:p>
          <a:p>
            <a:endParaRPr lang="en-US" sz="2400" dirty="0"/>
          </a:p>
          <a:p>
            <a:pPr marL="0" indent="0">
              <a:buNone/>
            </a:pPr>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BC34505D-6E50-6053-AD80-AADB91941B57}"/>
              </a:ext>
            </a:extLst>
          </p:cNvPr>
          <p:cNvPicPr>
            <a:picLocks noChangeAspect="1"/>
          </p:cNvPicPr>
          <p:nvPr/>
        </p:nvPicPr>
        <p:blipFill>
          <a:blip r:embed="rId3"/>
          <a:stretch>
            <a:fillRect/>
          </a:stretch>
        </p:blipFill>
        <p:spPr>
          <a:xfrm>
            <a:off x="2499360" y="4724400"/>
            <a:ext cx="3676839" cy="768389"/>
          </a:xfrm>
          <a:prstGeom prst="rect">
            <a:avLst/>
          </a:prstGeom>
        </p:spPr>
      </p:pic>
    </p:spTree>
    <p:extLst>
      <p:ext uri="{BB962C8B-B14F-4D97-AF65-F5344CB8AC3E}">
        <p14:creationId xmlns:p14="http://schemas.microsoft.com/office/powerpoint/2010/main" val="1422494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DDC707-CA60-411E-ADEC-84DED9D7AE4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Addressing</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84976" y="1041398"/>
            <a:ext cx="8686800" cy="5213350"/>
          </a:xfrm>
        </p:spPr>
        <p:txBody>
          <a:bodyPr>
            <a:normAutofit/>
          </a:bodyPr>
          <a:lstStyle/>
          <a:p>
            <a:pPr marL="0" indent="0">
              <a:buNone/>
            </a:pPr>
            <a:endParaRPr lang="en-US" sz="1400" b="0" i="0" dirty="0">
              <a:solidFill>
                <a:srgbClr val="273239"/>
              </a:solidFill>
              <a:effectLst/>
              <a:latin typeface="Nunito" pitchFamily="2" charset="0"/>
            </a:endParaRPr>
          </a:p>
          <a:p>
            <a:pPr marL="0" indent="0" algn="just">
              <a:buNone/>
            </a:pPr>
            <a:r>
              <a:rPr lang="en-US" sz="1800" b="1" dirty="0">
                <a:solidFill>
                  <a:srgbClr val="333333"/>
                </a:solidFill>
                <a:latin typeface="inter-regular"/>
              </a:rPr>
              <a:t>Class D</a:t>
            </a:r>
          </a:p>
          <a:p>
            <a:pPr algn="just"/>
            <a:r>
              <a:rPr lang="en-US" sz="1800" dirty="0">
                <a:solidFill>
                  <a:srgbClr val="333333"/>
                </a:solidFill>
                <a:latin typeface="inter-regular"/>
              </a:rPr>
              <a:t>In Class D, an IP address is reserved for multicast addresses. It does not possess subnetting. The higher order bits of the first octet is always set to 1110, and the remaining bits determines the host ID in any network.</a:t>
            </a:r>
          </a:p>
          <a:p>
            <a:pPr algn="just"/>
            <a:endParaRPr lang="en-US" sz="1800" dirty="0">
              <a:solidFill>
                <a:srgbClr val="333333"/>
              </a:solidFill>
              <a:latin typeface="inter-regular"/>
            </a:endParaRPr>
          </a:p>
          <a:p>
            <a:pPr algn="just"/>
            <a:endParaRPr lang="en-US" sz="1800" dirty="0">
              <a:solidFill>
                <a:srgbClr val="333333"/>
              </a:solidFill>
              <a:latin typeface="inter-regular"/>
            </a:endParaRPr>
          </a:p>
          <a:p>
            <a:pPr algn="just"/>
            <a:endParaRPr lang="en-US" sz="1800" dirty="0">
              <a:solidFill>
                <a:srgbClr val="333333"/>
              </a:solidFill>
              <a:latin typeface="inter-regular"/>
            </a:endParaRPr>
          </a:p>
          <a:p>
            <a:pPr algn="just"/>
            <a:endParaRPr lang="en-US" sz="1800" dirty="0">
              <a:solidFill>
                <a:srgbClr val="333333"/>
              </a:solidFill>
              <a:latin typeface="inter-regular"/>
            </a:endParaRPr>
          </a:p>
          <a:p>
            <a:pPr marL="0" indent="0" algn="just">
              <a:buNone/>
            </a:pPr>
            <a:r>
              <a:rPr lang="en-US" sz="1800" b="1" dirty="0">
                <a:solidFill>
                  <a:srgbClr val="333333"/>
                </a:solidFill>
                <a:latin typeface="inter-regular"/>
              </a:rPr>
              <a:t>Class E</a:t>
            </a:r>
          </a:p>
          <a:p>
            <a:pPr algn="just"/>
            <a:r>
              <a:rPr lang="en-US" sz="1800" dirty="0">
                <a:solidFill>
                  <a:srgbClr val="333333"/>
                </a:solidFill>
                <a:latin typeface="inter-regular"/>
              </a:rPr>
              <a:t>In Class E, an IP address is used for the future use or for the research and development purposes. It does not possess any subnetting. The higher order bits of the first octet is always set to 1111, and the remaining bits determines the host ID in any network.</a:t>
            </a:r>
          </a:p>
          <a:p>
            <a:pPr algn="just"/>
            <a:endParaRPr lang="en-US" sz="1800" dirty="0">
              <a:solidFill>
                <a:srgbClr val="333333"/>
              </a:solidFill>
              <a:latin typeface="inter-regular"/>
            </a:endParaRPr>
          </a:p>
          <a:p>
            <a:endParaRPr lang="en-US" sz="2400" dirty="0"/>
          </a:p>
          <a:p>
            <a:endParaRPr lang="en-US" sz="2400" dirty="0"/>
          </a:p>
          <a:p>
            <a:endParaRPr lang="en-US" sz="2400" dirty="0"/>
          </a:p>
          <a:p>
            <a:pPr marL="0" indent="0">
              <a:buNone/>
            </a:pPr>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A457BCF-CDA5-C8D6-4BB2-B93D4F988C36}"/>
              </a:ext>
            </a:extLst>
          </p:cNvPr>
          <p:cNvPicPr>
            <a:picLocks noChangeAspect="1"/>
          </p:cNvPicPr>
          <p:nvPr/>
        </p:nvPicPr>
        <p:blipFill>
          <a:blip r:embed="rId3"/>
          <a:stretch>
            <a:fillRect/>
          </a:stretch>
        </p:blipFill>
        <p:spPr>
          <a:xfrm>
            <a:off x="1828800" y="2743200"/>
            <a:ext cx="3626036" cy="787440"/>
          </a:xfrm>
          <a:prstGeom prst="rect">
            <a:avLst/>
          </a:prstGeom>
        </p:spPr>
      </p:pic>
    </p:spTree>
    <p:extLst>
      <p:ext uri="{BB962C8B-B14F-4D97-AF65-F5344CB8AC3E}">
        <p14:creationId xmlns:p14="http://schemas.microsoft.com/office/powerpoint/2010/main" val="3818946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DDC707-CA60-411E-ADEC-84DED9D7AE4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Type of Addressing</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84976" y="1041398"/>
            <a:ext cx="8686800" cy="5213350"/>
          </a:xfrm>
        </p:spPr>
        <p:txBody>
          <a:bodyPr>
            <a:normAutofit/>
          </a:bodyPr>
          <a:lstStyle/>
          <a:p>
            <a:pPr marL="0" indent="0">
              <a:buNone/>
            </a:pPr>
            <a:r>
              <a:rPr lang="en-US" sz="2400" dirty="0"/>
              <a:t>Physical addressing</a:t>
            </a:r>
          </a:p>
          <a:p>
            <a:r>
              <a:rPr lang="en-US" sz="1800" i="0" dirty="0">
                <a:solidFill>
                  <a:srgbClr val="222222"/>
                </a:solidFill>
                <a:effectLst/>
                <a:latin typeface="Lato" panose="020F0502020204030204" pitchFamily="34" charset="0"/>
              </a:rPr>
              <a:t>The physical address is the lowest level of address. This means the physical address is specifically for the intra-networking environment. Using physical addressing, a node can send a frame to another node in the same physical network</a:t>
            </a:r>
          </a:p>
          <a:p>
            <a:pPr algn="just"/>
            <a:r>
              <a:rPr lang="en-US" sz="1800" dirty="0">
                <a:solidFill>
                  <a:srgbClr val="222222"/>
                </a:solidFill>
                <a:latin typeface="Lato" panose="020F0502020204030204" pitchFamily="34" charset="0"/>
              </a:rPr>
              <a:t>The physical address can be further classified into unicast, multicast and broadcast address. The physical unicast address is assigned to the frame that has to be sent to a single recipient. A physical multicast address is included in the frame that has to be sent to a group of recipients. The physical broadcast address is included in the frame that has to be sent to all the nodes or all the systems connected to the network.</a:t>
            </a:r>
          </a:p>
          <a:p>
            <a:pPr marL="0" indent="0">
              <a:buNone/>
            </a:pPr>
            <a:endParaRPr lang="en-US" sz="1400" b="0" i="0" dirty="0">
              <a:solidFill>
                <a:srgbClr val="222222"/>
              </a:solidFill>
              <a:effectLst/>
              <a:latin typeface="Lato" panose="020F0502020204030204" pitchFamily="34" charset="0"/>
            </a:endParaRPr>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5482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DDC707-CA60-411E-ADEC-84DED9D7AE41}"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Type of Addressing</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84976" y="1041398"/>
            <a:ext cx="8686800" cy="5213350"/>
          </a:xfrm>
        </p:spPr>
        <p:txBody>
          <a:bodyPr>
            <a:normAutofit/>
          </a:bodyPr>
          <a:lstStyle/>
          <a:p>
            <a:pPr marL="0" indent="0">
              <a:buNone/>
            </a:pPr>
            <a:r>
              <a:rPr lang="en-US" sz="2400" dirty="0"/>
              <a:t>Logical addressing</a:t>
            </a:r>
          </a:p>
          <a:p>
            <a:pPr marL="0" indent="0" algn="just">
              <a:buNone/>
            </a:pPr>
            <a:r>
              <a:rPr lang="en-US" sz="1700" dirty="0">
                <a:solidFill>
                  <a:srgbClr val="222222"/>
                </a:solidFill>
                <a:latin typeface="Lato" panose="020F0502020204030204" pitchFamily="34" charset="0"/>
              </a:rPr>
              <a:t>The logical address is the IP address that is provided to the nodes connected to the </a:t>
            </a:r>
            <a:r>
              <a:rPr lang="en-US" sz="1700" dirty="0">
                <a:solidFill>
                  <a:srgbClr val="222222"/>
                </a:solidFill>
                <a:latin typeface="Lato" panose="020F0502020204030204" pitchFamily="34" charset="0"/>
                <a:hlinkClick r:id="rId2">
                  <a:extLst>
                    <a:ext uri="{A12FA001-AC4F-418D-AE19-62706E023703}">
                      <ahyp:hlinkClr xmlns:ahyp="http://schemas.microsoft.com/office/drawing/2018/hyperlinkcolor" val="tx"/>
                    </a:ext>
                  </a:extLst>
                </a:hlinkClick>
              </a:rPr>
              <a:t>internet</a:t>
            </a:r>
            <a:r>
              <a:rPr lang="en-US" sz="1700" dirty="0">
                <a:solidFill>
                  <a:srgbClr val="222222"/>
                </a:solidFill>
                <a:latin typeface="Lato" panose="020F0502020204030204" pitchFamily="34" charset="0"/>
              </a:rPr>
              <a:t> and no two nodes here can have the same IP address. Like physical addresses, the logical addresses are classified to unicast (single receiver), multicast (multiple receivers) and broadcast (all the nodes of the system). Though broadcasting has some limit on the number of recipients.</a:t>
            </a:r>
          </a:p>
          <a:p>
            <a:pPr marL="0" indent="0">
              <a:buNone/>
            </a:pPr>
            <a:r>
              <a:rPr lang="en-US" sz="2000" dirty="0"/>
              <a:t>Port Address</a:t>
            </a:r>
          </a:p>
          <a:p>
            <a:pPr marL="0" indent="0" algn="just">
              <a:buNone/>
            </a:pPr>
            <a:r>
              <a:rPr lang="en-US" sz="1700" dirty="0">
                <a:solidFill>
                  <a:srgbClr val="222222"/>
                </a:solidFill>
                <a:latin typeface="Lato" panose="020F0502020204030204" pitchFamily="34" charset="0"/>
              </a:rPr>
              <a:t>The computer runs multiple processes at a time. So, to identify for which process the data has arrived, we need to label the process to identify each process in a computer uniquely. In TCP/IP architecture, the address of a process is termed a port address.</a:t>
            </a:r>
          </a:p>
          <a:p>
            <a:pPr marL="0" indent="0">
              <a:buNone/>
            </a:pPr>
            <a:r>
              <a:rPr lang="en-US" sz="2400" dirty="0"/>
              <a:t>Specific address</a:t>
            </a:r>
          </a:p>
          <a:p>
            <a:pPr marL="0" indent="0">
              <a:buNone/>
            </a:pPr>
            <a:r>
              <a:rPr lang="en-US" sz="1700" dirty="0">
                <a:solidFill>
                  <a:srgbClr val="222222"/>
                </a:solidFill>
                <a:latin typeface="Lato" panose="020F0502020204030204" pitchFamily="34" charset="0"/>
              </a:rPr>
              <a:t>specific addresses are used to identify particular applications. </a:t>
            </a:r>
          </a:p>
          <a:p>
            <a:pPr marL="0" indent="0">
              <a:buNone/>
            </a:pPr>
            <a:r>
              <a:rPr lang="en-US" sz="1700" dirty="0">
                <a:solidFill>
                  <a:srgbClr val="222222"/>
                </a:solidFill>
                <a:latin typeface="Lato" panose="020F0502020204030204" pitchFamily="34" charset="0"/>
              </a:rPr>
              <a:t>For example, author@beingintelligent.com is the address of the email, and www.beingintelligent.com is the address of the website.</a:t>
            </a:r>
          </a:p>
          <a:p>
            <a:pPr marL="0" indent="0">
              <a:buNone/>
            </a:pPr>
            <a:endParaRPr lang="en-US" sz="1700" dirty="0">
              <a:solidFill>
                <a:srgbClr val="222222"/>
              </a:solidFill>
              <a:latin typeface="Lato" panose="020F0502020204030204" pitchFamily="34" charset="0"/>
            </a:endParaRPr>
          </a:p>
          <a:p>
            <a:pPr marL="0" indent="0">
              <a:buNone/>
            </a:pPr>
            <a:endParaRPr lang="en-US" sz="1600" b="0" i="0" dirty="0">
              <a:solidFill>
                <a:srgbClr val="222222"/>
              </a:solidFill>
              <a:effectLst/>
              <a:latin typeface="+mj-lt"/>
            </a:endParaRPr>
          </a:p>
          <a:p>
            <a:pPr marL="0" indent="0">
              <a:buNone/>
            </a:pPr>
            <a:endParaRPr lang="en-US" sz="1600" b="0" i="0" dirty="0">
              <a:solidFill>
                <a:srgbClr val="222222"/>
              </a:solidFill>
              <a:effectLst/>
              <a:latin typeface="+mj-lt"/>
            </a:endParaRPr>
          </a:p>
          <a:p>
            <a:pPr algn="just"/>
            <a:endParaRPr lang="en-US" sz="1700" dirty="0">
              <a:solidFill>
                <a:srgbClr val="222222"/>
              </a:solidFill>
              <a:latin typeface="Lato" panose="020F0502020204030204" pitchFamily="34" charset="0"/>
            </a:endParaRPr>
          </a:p>
          <a:p>
            <a:pPr marL="0" indent="0">
              <a:buNone/>
            </a:pPr>
            <a:endParaRPr lang="en-US" sz="2400" dirty="0"/>
          </a:p>
          <a:p>
            <a:pPr marL="0" indent="0">
              <a:buNone/>
            </a:pPr>
            <a:endParaRPr lang="en-US" sz="1400" b="0" i="0" dirty="0">
              <a:solidFill>
                <a:srgbClr val="222222"/>
              </a:solidFill>
              <a:effectLst/>
              <a:latin typeface="Lato" panose="020F0502020204030204" pitchFamily="34" charset="0"/>
            </a:endParaRPr>
          </a:p>
        </p:txBody>
      </p:sp>
      <p:pic>
        <p:nvPicPr>
          <p:cNvPr id="10"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45754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BA7728-EEE8-4DF4-A1CE-859AC3B8C25A}"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Digital to Analog</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pPr algn="just"/>
            <a:r>
              <a:rPr lang="en-US" altLang="en-US" sz="2200" i="1" dirty="0">
                <a:solidFill>
                  <a:schemeClr val="hlink"/>
                </a:solidFill>
                <a:effectLst>
                  <a:outerShdw blurRad="38100" dist="38100" dir="2700000" algn="tl">
                    <a:srgbClr val="C0C0C0"/>
                  </a:outerShdw>
                </a:effectLst>
                <a:latin typeface="+mj-lt"/>
              </a:rPr>
              <a:t>Digital-to-analog</a:t>
            </a:r>
            <a:r>
              <a:rPr lang="en-US" altLang="en-US" sz="2200" i="1" dirty="0">
                <a:effectLst>
                  <a:outerShdw blurRad="38100" dist="38100" dir="2700000" algn="tl">
                    <a:srgbClr val="C0C0C0"/>
                  </a:outerShdw>
                </a:effectLst>
                <a:latin typeface="+mj-lt"/>
              </a:rPr>
              <a:t> conversion is the process of changing one of the characteristics of an analog signal based on the information in digital data. </a:t>
            </a:r>
          </a:p>
          <a:p>
            <a:pPr>
              <a:lnSpc>
                <a:spcPct val="90000"/>
              </a:lnSpc>
            </a:pPr>
            <a:r>
              <a:rPr lang="en-US" altLang="en-US" sz="2200" dirty="0">
                <a:latin typeface="+mj-lt"/>
              </a:rPr>
              <a:t>Digital data needs to be carried on an analog signal.</a:t>
            </a:r>
          </a:p>
          <a:p>
            <a:pPr>
              <a:lnSpc>
                <a:spcPct val="90000"/>
              </a:lnSpc>
            </a:pPr>
            <a:r>
              <a:rPr lang="en-US" altLang="en-US" sz="2200" dirty="0">
                <a:latin typeface="+mj-lt"/>
              </a:rPr>
              <a:t>A </a:t>
            </a:r>
            <a:r>
              <a:rPr lang="en-US" altLang="en-US" sz="2200" dirty="0">
                <a:solidFill>
                  <a:schemeClr val="hlink"/>
                </a:solidFill>
                <a:latin typeface="+mj-lt"/>
              </a:rPr>
              <a:t>carrier</a:t>
            </a:r>
            <a:r>
              <a:rPr lang="en-US" altLang="en-US" sz="2200" dirty="0">
                <a:latin typeface="+mj-lt"/>
              </a:rPr>
              <a:t> signal (frequency f</a:t>
            </a:r>
            <a:r>
              <a:rPr lang="en-US" altLang="en-US" sz="2200" baseline="-25000" dirty="0">
                <a:latin typeface="+mj-lt"/>
              </a:rPr>
              <a:t>c</a:t>
            </a:r>
            <a:r>
              <a:rPr lang="en-US" altLang="en-US" sz="2200" dirty="0">
                <a:latin typeface="+mj-lt"/>
              </a:rPr>
              <a:t>) performs the function of transporting the digital data in an analog waveform.</a:t>
            </a:r>
          </a:p>
          <a:p>
            <a:pPr>
              <a:lnSpc>
                <a:spcPct val="90000"/>
              </a:lnSpc>
            </a:pPr>
            <a:r>
              <a:rPr lang="en-US" altLang="en-US" sz="2200" dirty="0">
                <a:latin typeface="+mj-lt"/>
              </a:rPr>
              <a:t>The analog carrier signal is manipulated to uniquely identify the digital data being carried.</a:t>
            </a:r>
          </a:p>
          <a:p>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076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617176-FE18-4E56-ABA0-48E7A150D277}"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Digital to Analog conversion(CO2)</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676400"/>
            <a:ext cx="8401050" cy="288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6719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DC191B-6060-4734-B24B-C843993CB839}"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Digital Data</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200" dirty="0"/>
              <a:t>PERIODIC ANALOG SIGNALS</a:t>
            </a:r>
          </a:p>
          <a:p>
            <a:pPr lvl="1"/>
            <a:r>
              <a:rPr lang="en-US" sz="2200" dirty="0"/>
              <a:t>A simple periodic analog signal, a sine wave. </a:t>
            </a:r>
          </a:p>
          <a:p>
            <a:pPr lvl="1"/>
            <a:r>
              <a:rPr lang="en-US" sz="2200" dirty="0"/>
              <a:t>A composite periodic analog signal is composed of multiple sine waves.</a:t>
            </a:r>
          </a:p>
          <a:p>
            <a:r>
              <a:rPr lang="en-US" sz="2200" dirty="0"/>
              <a:t>The three parameters: the peak amplitude, the frequency, and the phase</a:t>
            </a:r>
          </a:p>
          <a:p>
            <a:r>
              <a:rPr lang="en-US" sz="2200" dirty="0"/>
              <a:t>Time and Frequency Domains</a:t>
            </a:r>
          </a:p>
          <a:p>
            <a:r>
              <a:rPr lang="en-US" sz="2200" dirty="0"/>
              <a:t>Bandwidth</a:t>
            </a:r>
          </a:p>
          <a:p>
            <a:r>
              <a:rPr lang="en-US" sz="2200" dirty="0"/>
              <a:t>Bitrate</a:t>
            </a:r>
          </a:p>
          <a:p>
            <a:r>
              <a:rPr lang="en-US" sz="2200" dirty="0"/>
              <a:t>Bit length</a:t>
            </a:r>
          </a:p>
          <a:p>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32673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397E71-8AA3-4098-A2FC-0369F238C333}"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impairment</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200" dirty="0"/>
              <a:t>Causes</a:t>
            </a:r>
          </a:p>
          <a:p>
            <a:pPr lvl="1"/>
            <a:r>
              <a:rPr lang="en-US" sz="2200" dirty="0"/>
              <a:t>Attenuation – loss of energy</a:t>
            </a:r>
          </a:p>
          <a:p>
            <a:pPr lvl="1"/>
            <a:r>
              <a:rPr lang="en-US" sz="2200" dirty="0"/>
              <a:t>Distortion– change in shape  &amp; form of signal</a:t>
            </a:r>
          </a:p>
          <a:p>
            <a:pPr lvl="1"/>
            <a:r>
              <a:rPr lang="en-US" sz="2200" dirty="0"/>
              <a:t>Noise – extra signal</a:t>
            </a:r>
          </a:p>
          <a:p>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2005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B08B53-108A-49E9-9225-6C374F58E815}"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Data Rate(CO2)</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pPr algn="just"/>
            <a:r>
              <a:rPr lang="en-US" altLang="en-US" sz="2200" dirty="0">
                <a:effectLst>
                  <a:outerShdw blurRad="38100" dist="38100" dir="2700000" algn="tl">
                    <a:srgbClr val="C0C0C0"/>
                  </a:outerShdw>
                </a:effectLst>
              </a:rPr>
              <a:t>A very important consideration in data communications is how fast we can send data, in bits per second, over a channel. Data rate depends on three factors:</a:t>
            </a:r>
          </a:p>
          <a:p>
            <a:pPr algn="just"/>
            <a:r>
              <a:rPr lang="en-US" altLang="en-US" sz="2200" dirty="0">
                <a:effectLst>
                  <a:outerShdw blurRad="38100" dist="38100" dir="2700000" algn="tl">
                    <a:srgbClr val="C0C0C0"/>
                  </a:outerShdw>
                </a:effectLst>
              </a:rPr>
              <a:t>   1. The bandwidth available</a:t>
            </a:r>
          </a:p>
          <a:p>
            <a:pPr algn="just"/>
            <a:r>
              <a:rPr lang="en-US" altLang="en-US" sz="2200" dirty="0">
                <a:effectLst>
                  <a:outerShdw blurRad="38100" dist="38100" dir="2700000" algn="tl">
                    <a:srgbClr val="C0C0C0"/>
                  </a:outerShdw>
                </a:effectLst>
              </a:rPr>
              <a:t>   2. The level of the signals we use</a:t>
            </a:r>
          </a:p>
          <a:p>
            <a:pPr algn="just"/>
            <a:r>
              <a:rPr lang="en-US" altLang="en-US" sz="2200" dirty="0">
                <a:effectLst>
                  <a:outerShdw blurRad="38100" dist="38100" dir="2700000" algn="tl">
                    <a:srgbClr val="C0C0C0"/>
                  </a:outerShdw>
                </a:effectLst>
              </a:rPr>
              <a:t>   3. The quality of the channel (the level of noise)</a:t>
            </a:r>
          </a:p>
          <a:p>
            <a:pPr>
              <a:buClr>
                <a:schemeClr val="tx1"/>
              </a:buClr>
              <a:buSzPct val="117000"/>
              <a:buFont typeface="Wingdings" panose="05000000000000000000" pitchFamily="2" charset="2"/>
              <a:buChar char="§"/>
            </a:pPr>
            <a:r>
              <a:rPr lang="en-US" altLang="en-US" sz="2200" dirty="0"/>
              <a:t>Noiseless Channel: Nyquist Bit Rate</a:t>
            </a:r>
            <a:endParaRPr lang="fr-FR" altLang="en-US" sz="2200" dirty="0"/>
          </a:p>
          <a:p>
            <a:pPr>
              <a:buClr>
                <a:schemeClr val="tx1"/>
              </a:buClr>
              <a:buSzPct val="117000"/>
              <a:buFont typeface="Wingdings" panose="05000000000000000000" pitchFamily="2" charset="2"/>
              <a:buChar char="§"/>
            </a:pPr>
            <a:r>
              <a:rPr lang="fr-FR" altLang="en-US" sz="2200" dirty="0"/>
              <a:t> Noisy Channel: Shannon </a:t>
            </a:r>
            <a:r>
              <a:rPr lang="fr-FR" altLang="en-US" sz="2200" dirty="0" err="1"/>
              <a:t>Capacity</a:t>
            </a:r>
            <a:endParaRPr lang="fr-FR" altLang="en-US" sz="2200" dirty="0"/>
          </a:p>
          <a:p>
            <a:pPr>
              <a:buClr>
                <a:schemeClr val="tx1"/>
              </a:buClr>
              <a:buSzPct val="117000"/>
              <a:buFont typeface="Wingdings" panose="05000000000000000000" pitchFamily="2" charset="2"/>
              <a:buChar char="§"/>
            </a:pPr>
            <a:r>
              <a:rPr lang="fr-FR" altLang="en-US" sz="2200" dirty="0"/>
              <a:t> </a:t>
            </a:r>
            <a:r>
              <a:rPr lang="en-US" altLang="en-US" sz="2200" dirty="0"/>
              <a:t>Using Both Limits</a:t>
            </a:r>
          </a:p>
          <a:p>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2508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2D0979-EDEB-4FE2-BDD0-365047EAA988}"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Physical Layer</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fontScale="92500" lnSpcReduction="10000"/>
          </a:bodyPr>
          <a:lstStyle/>
          <a:p>
            <a:r>
              <a:rPr lang="en-US" sz="2400" dirty="0"/>
              <a:t>Digital signals</a:t>
            </a:r>
          </a:p>
          <a:p>
            <a:pPr lvl="1"/>
            <a:r>
              <a:rPr lang="en-US" sz="2400" dirty="0"/>
              <a:t>0 and 1</a:t>
            </a:r>
          </a:p>
          <a:p>
            <a:pPr lvl="1"/>
            <a:r>
              <a:rPr lang="en-US" sz="2400" dirty="0"/>
              <a:t>For no. of levels (L) require log</a:t>
            </a:r>
            <a:r>
              <a:rPr lang="en-US" sz="2400" baseline="-25000" dirty="0"/>
              <a:t>2</a:t>
            </a:r>
            <a:r>
              <a:rPr lang="en-US" sz="2400" dirty="0"/>
              <a:t> L bits</a:t>
            </a:r>
          </a:p>
          <a:p>
            <a:pPr lvl="1"/>
            <a:r>
              <a:rPr lang="en-US" sz="2400" dirty="0"/>
              <a:t>Bit rate – no. of bits send per second(bps)</a:t>
            </a:r>
          </a:p>
          <a:p>
            <a:pPr lvl="1"/>
            <a:r>
              <a:rPr lang="en-US" sz="2400" dirty="0"/>
              <a:t>Bit length</a:t>
            </a:r>
          </a:p>
          <a:p>
            <a:r>
              <a:rPr lang="en-US" sz="2400" dirty="0"/>
              <a:t>Transmitted by</a:t>
            </a:r>
          </a:p>
          <a:p>
            <a:pPr lvl="1"/>
            <a:r>
              <a:rPr lang="en-US" sz="2400" dirty="0"/>
              <a:t>Baseband transmission</a:t>
            </a:r>
          </a:p>
          <a:p>
            <a:pPr lvl="1"/>
            <a:r>
              <a:rPr lang="en-US" sz="2400" dirty="0"/>
              <a:t>Broadband transmission (using modulation)</a:t>
            </a:r>
          </a:p>
          <a:p>
            <a:r>
              <a:rPr lang="en-US" sz="2400" dirty="0"/>
              <a:t>TRANSMISSION IMPAIRMENT</a:t>
            </a:r>
          </a:p>
          <a:p>
            <a:pPr marL="0" indent="0">
              <a:buNone/>
            </a:pPr>
            <a:endParaRPr lang="en-US" sz="2600" dirty="0"/>
          </a:p>
          <a:p>
            <a:pPr marL="0" indent="0">
              <a:buNone/>
            </a:pPr>
            <a:endParaRPr lang="en-US" sz="2600" dirty="0"/>
          </a:p>
          <a:p>
            <a:pPr marL="0" indent="0">
              <a:buNone/>
            </a:pPr>
            <a:endParaRPr lang="en-US" sz="2600" dirty="0"/>
          </a:p>
          <a:p>
            <a:pPr marL="0" indent="0">
              <a:buNone/>
            </a:pPr>
            <a:r>
              <a:rPr lang="en-US" sz="2600" dirty="0"/>
              <a:t>Attenuation		Distortion		Noise</a:t>
            </a:r>
          </a:p>
          <a:p>
            <a:endParaRPr lang="en-US" sz="2200" dirty="0"/>
          </a:p>
        </p:txBody>
      </p:sp>
      <p:sp>
        <p:nvSpPr>
          <p:cNvPr id="10" name="TextBox 9"/>
          <p:cNvSpPr txBox="1"/>
          <p:nvPr/>
        </p:nvSpPr>
        <p:spPr>
          <a:xfrm>
            <a:off x="2888673" y="4953000"/>
            <a:ext cx="3352800" cy="369332"/>
          </a:xfrm>
          <a:prstGeom prst="rect">
            <a:avLst/>
          </a:prstGeom>
          <a:noFill/>
        </p:spPr>
        <p:txBody>
          <a:bodyPr wrap="square" rtlCol="0">
            <a:spAutoFit/>
          </a:bodyPr>
          <a:lstStyle/>
          <a:p>
            <a:r>
              <a:rPr lang="en-US" dirty="0"/>
              <a:t>Impairment causes</a:t>
            </a:r>
          </a:p>
        </p:txBody>
      </p:sp>
      <p:cxnSp>
        <p:nvCxnSpPr>
          <p:cNvPr id="12" name="Straight Connector 11"/>
          <p:cNvCxnSpPr/>
          <p:nvPr/>
        </p:nvCxnSpPr>
        <p:spPr>
          <a:xfrm>
            <a:off x="1447800" y="5522398"/>
            <a:ext cx="4793673" cy="1385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3789216" y="5322332"/>
            <a:ext cx="13855" cy="200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447800" y="5536252"/>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706091" y="5536252"/>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41473" y="5536252"/>
            <a:ext cx="0" cy="3048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8480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454775" y="6356350"/>
            <a:ext cx="2895600" cy="365125"/>
          </a:xfrm>
          <a:prstGeom prst="rect">
            <a:avLst/>
          </a:prstGeom>
        </p:spPr>
        <p:txBody>
          <a:bodyPr/>
          <a:lstStyle/>
          <a:p>
            <a:pPr marL="38100" algn="ctr">
              <a:buSzPts val="1400"/>
              <a:defRPr/>
            </a:pPr>
            <a:fld id="{BB683F2C-7975-43FF-956B-FFB87A0E5681}" type="slidenum">
              <a:rPr lang="en-US" spc="-5" smtClean="0"/>
              <a:pPr marL="38100" algn="ctr">
                <a:buSzPts val="1400"/>
                <a:defRPr/>
              </a:pPr>
              <a:t>9</a:t>
            </a:fld>
            <a:endParaRPr lang="en-US" spc="-5" dirty="0"/>
          </a:p>
        </p:txBody>
      </p:sp>
      <p:sp>
        <p:nvSpPr>
          <p:cNvPr id="3" name="object 7"/>
          <p:cNvSpPr txBox="1">
            <a:spLocks noChangeArrowheads="1"/>
          </p:cNvSpPr>
          <p:nvPr/>
        </p:nvSpPr>
        <p:spPr bwMode="auto">
          <a:xfrm>
            <a:off x="533400" y="871538"/>
            <a:ext cx="8305800" cy="5505450"/>
          </a:xfrm>
          <a:prstGeom prst="rect">
            <a:avLst/>
          </a:prstGeom>
          <a:noFill/>
          <a:ln w="9525">
            <a:noFill/>
            <a:miter lim="800000"/>
            <a:headEnd/>
            <a:tailEnd/>
          </a:ln>
        </p:spPr>
        <p:txBody>
          <a:bodyPr lIns="0" tIns="12065" rIns="0" bIns="0">
            <a:spAutoFit/>
          </a:bodyPr>
          <a:lstStyle/>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1. Engineering knowledge</a:t>
            </a:r>
          </a:p>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2. Problem analysis</a:t>
            </a:r>
          </a:p>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3. Design/development of solutions</a:t>
            </a:r>
          </a:p>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4. Conduct investigations of complex problems</a:t>
            </a:r>
          </a:p>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5. Modern tool usage</a:t>
            </a:r>
          </a:p>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6. The engineer and society</a:t>
            </a:r>
          </a:p>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7. Environment and sustainability </a:t>
            </a:r>
          </a:p>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8. Ethics</a:t>
            </a:r>
          </a:p>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9. Individual and team work </a:t>
            </a:r>
          </a:p>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10. Communication</a:t>
            </a:r>
          </a:p>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11. Project management and finance </a:t>
            </a:r>
          </a:p>
          <a:p>
            <a:pPr marL="12700">
              <a:lnSpc>
                <a:spcPct val="150000"/>
              </a:lnSpc>
              <a:buClr>
                <a:srgbClr val="0AD0D9"/>
              </a:buClr>
              <a:buSzPct val="95000"/>
              <a:tabLst>
                <a:tab pos="285750" algn="l"/>
              </a:tabLst>
            </a:pPr>
            <a:r>
              <a:rPr lang="en-US" sz="2000" dirty="0">
                <a:latin typeface="Times New Roman" pitchFamily="18" charset="0"/>
                <a:cs typeface="Times New Roman" pitchFamily="18" charset="0"/>
              </a:rPr>
              <a:t>12. Life-long learning</a:t>
            </a:r>
          </a:p>
        </p:txBody>
      </p:sp>
      <p:sp>
        <p:nvSpPr>
          <p:cNvPr id="14340" name="Date Placeholder 4"/>
          <p:cNvSpPr>
            <a:spLocks noGrp="1"/>
          </p:cNvSpPr>
          <p:nvPr>
            <p:ph type="dt" sz="quarter" idx="11"/>
          </p:nvPr>
        </p:nvSpPr>
        <p:spPr>
          <a:xfrm>
            <a:off x="-304800" y="6356350"/>
            <a:ext cx="2895600" cy="365125"/>
          </a:xfrm>
          <a:noFill/>
        </p:spPr>
        <p:txBody>
          <a:bodyPr/>
          <a:lstStyle/>
          <a:p>
            <a:pPr>
              <a:buFont typeface="Arial" pitchFamily="34" charset="0"/>
              <a:buNone/>
            </a:pPr>
            <a:fld id="{5EFDF2B1-1A1B-480F-AC28-1B0055FA85E5}" type="datetime1">
              <a:rPr lang="en-US" smtClean="0"/>
              <a:t>12/26/2024</a:t>
            </a:fld>
            <a:endParaRPr lang="en-US" dirty="0"/>
          </a:p>
        </p:txBody>
      </p:sp>
      <p:sp>
        <p:nvSpPr>
          <p:cNvPr id="14341" name="Footer Placeholder 5"/>
          <p:cNvSpPr>
            <a:spLocks noGrp="1"/>
          </p:cNvSpPr>
          <p:nvPr>
            <p:ph type="ftr" sz="quarter" idx="12"/>
          </p:nvPr>
        </p:nvSpPr>
        <p:spPr>
          <a:xfrm>
            <a:off x="2971800" y="6356350"/>
            <a:ext cx="4191000" cy="365125"/>
          </a:xfrm>
          <a:noFill/>
        </p:spPr>
        <p:txBody>
          <a:bodyPr/>
          <a:lstStyle/>
          <a:p>
            <a:pPr algn="l">
              <a:buFont typeface="Arial" pitchFamily="34" charset="0"/>
              <a:buNone/>
            </a:pPr>
            <a:r>
              <a:rPr lang="en-US" dirty="0"/>
              <a:t>ACSE0602                  CN               Unit 1        </a:t>
            </a:r>
          </a:p>
        </p:txBody>
      </p:sp>
      <p:sp>
        <p:nvSpPr>
          <p:cNvPr id="11"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800" dirty="0"/>
              <a:t>Program Outcome</a:t>
            </a:r>
          </a:p>
        </p:txBody>
      </p:sp>
      <p:pic>
        <p:nvPicPr>
          <p:cNvPr id="7"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82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ox(in)">
                                      <p:cBhvr>
                                        <p:cTn id="25" dur="1000"/>
                                        <p:tgtEl>
                                          <p:spTgt spid="3">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ox(in)">
                                      <p:cBhvr>
                                        <p:cTn id="28" dur="1000"/>
                                        <p:tgtEl>
                                          <p:spTgt spid="3">
                                            <p:txEl>
                                              <p:pRg st="7" end="7"/>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ox(in)">
                                      <p:cBhvr>
                                        <p:cTn id="31" dur="1000"/>
                                        <p:tgtEl>
                                          <p:spTgt spid="3">
                                            <p:txEl>
                                              <p:pRg st="8" end="8"/>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ox(in)">
                                      <p:cBhvr>
                                        <p:cTn id="34" dur="1000"/>
                                        <p:tgtEl>
                                          <p:spTgt spid="3">
                                            <p:txEl>
                                              <p:pRg st="9" end="9"/>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ox(in)">
                                      <p:cBhvr>
                                        <p:cTn id="37" dur="1000"/>
                                        <p:tgtEl>
                                          <p:spTgt spid="3">
                                            <p:txEl>
                                              <p:pRg st="10" end="10"/>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box(in)">
                                      <p:cBhvr>
                                        <p:cTn id="4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41923B-3A96-441F-9A33-A25F67045C7D}"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medium</a:t>
            </a:r>
            <a:r>
              <a:rPr lang="en-US" sz="2800" dirty="0"/>
              <a:t>(CO2)</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60281"/>
            <a:ext cx="8729662"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78413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994734-3E19-48D3-A9F3-082DD0DD9D86}"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a:t>
            </a:r>
            <a:r>
              <a:rPr lang="en-US" sz="2800" dirty="0"/>
              <a:t>(CO2)</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07988"/>
            <a:ext cx="7715250" cy="315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62446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5D0288-11C3-47C1-A594-30C0436C3AA9}"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 guided</a:t>
            </a:r>
            <a:endParaRPr lang="en-US" sz="3000" dirty="0"/>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altLang="en-US" sz="2200" dirty="0">
                <a:latin typeface="Times New Roman" panose="02020603050405020304" pitchFamily="18" charset="0"/>
                <a:cs typeface="Times New Roman" panose="02020603050405020304" pitchFamily="18" charset="0"/>
              </a:rPr>
              <a:t>Guided media, which are those that provide a conduit from one device to another</a:t>
            </a:r>
          </a:p>
          <a:p>
            <a:pPr lvl="1"/>
            <a:r>
              <a:rPr lang="en-US" altLang="en-US" sz="2200" dirty="0">
                <a:latin typeface="Times New Roman" panose="02020603050405020304" pitchFamily="18" charset="0"/>
              </a:rPr>
              <a:t>Twisted-Pair Cable</a:t>
            </a:r>
            <a:endParaRPr lang="fr-FR" altLang="en-US" sz="2200" dirty="0">
              <a:latin typeface="Times New Roman" panose="02020603050405020304" pitchFamily="18" charset="0"/>
            </a:endParaRPr>
          </a:p>
          <a:p>
            <a:pPr lvl="1"/>
            <a:r>
              <a:rPr lang="fr-FR" altLang="en-US" sz="2200" dirty="0">
                <a:latin typeface="Times New Roman" panose="02020603050405020304" pitchFamily="18" charset="0"/>
              </a:rPr>
              <a:t>Coaxial </a:t>
            </a:r>
            <a:r>
              <a:rPr lang="fr-FR" altLang="en-US" sz="2200" dirty="0" err="1">
                <a:latin typeface="Times New Roman" panose="02020603050405020304" pitchFamily="18" charset="0"/>
              </a:rPr>
              <a:t>Cable</a:t>
            </a:r>
            <a:endParaRPr lang="fr-FR" altLang="en-US" sz="2200" dirty="0">
              <a:latin typeface="Times New Roman" panose="02020603050405020304" pitchFamily="18" charset="0"/>
            </a:endParaRPr>
          </a:p>
          <a:p>
            <a:pPr lvl="1"/>
            <a:r>
              <a:rPr lang="fr-FR" altLang="en-US" sz="2200" dirty="0" err="1">
                <a:latin typeface="Times New Roman" panose="02020603050405020304" pitchFamily="18" charset="0"/>
              </a:rPr>
              <a:t>Fiber-Optic</a:t>
            </a:r>
            <a:r>
              <a:rPr lang="fr-FR" altLang="en-US" sz="2200" dirty="0">
                <a:latin typeface="Times New Roman" panose="02020603050405020304" pitchFamily="18" charset="0"/>
              </a:rPr>
              <a:t> </a:t>
            </a:r>
            <a:r>
              <a:rPr lang="fr-FR" altLang="en-US" sz="2200" dirty="0" err="1">
                <a:latin typeface="Times New Roman" panose="02020603050405020304" pitchFamily="18" charset="0"/>
              </a:rPr>
              <a:t>Cable</a:t>
            </a:r>
            <a:endParaRPr lang="en-US" altLang="en-US" sz="2200" dirty="0">
              <a:latin typeface="Times New Roman" panose="02020603050405020304" pitchFamily="18" charset="0"/>
            </a:endParaRPr>
          </a:p>
          <a:p>
            <a:endParaRPr lang="en-US" sz="2200" dirty="0"/>
          </a:p>
        </p:txBody>
      </p:sp>
      <p:pic>
        <p:nvPicPr>
          <p:cNvPr id="10" name="Picture 14" descr="NI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6295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1266A7-C9A4-40CC-9F40-E6CD3B2D1E0D}"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dirty="0"/>
              <a:t>Transmission media - guided</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228600" y="796381"/>
            <a:ext cx="8229600" cy="5213350"/>
          </a:xfrm>
        </p:spPr>
        <p:txBody>
          <a:bodyPr>
            <a:normAutofit/>
          </a:bodyPr>
          <a:lstStyle/>
          <a:p>
            <a:pPr lvl="0"/>
            <a:r>
              <a:rPr lang="en-US" sz="2400" dirty="0"/>
              <a:t>Twisted Pair cable</a:t>
            </a:r>
          </a:p>
          <a:p>
            <a:endParaRPr lang="en-US" sz="2200"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851799"/>
            <a:ext cx="6074979" cy="544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059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8E40FA-F37A-48F9-8ACD-66A1D1450638}"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 guided</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103449" y="950631"/>
            <a:ext cx="8229600" cy="5213350"/>
          </a:xfrm>
        </p:spPr>
        <p:txBody>
          <a:bodyPr>
            <a:normAutofit/>
          </a:bodyPr>
          <a:lstStyle/>
          <a:p>
            <a:r>
              <a:rPr lang="en-US" sz="2200" dirty="0"/>
              <a:t>Twisted Pair cable</a:t>
            </a:r>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950631"/>
            <a:ext cx="4361296" cy="993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597" y="2671921"/>
            <a:ext cx="5877499" cy="1584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080" y="4638054"/>
            <a:ext cx="4282472" cy="161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4" descr="NI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65374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748F3-4C25-4F45-BDCF-B52979E923CD}"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 guided</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200" dirty="0"/>
              <a:t>Coaxial Cable</a:t>
            </a:r>
          </a:p>
          <a:p>
            <a:endParaRPr lang="en-US" sz="2200" dirty="0"/>
          </a:p>
        </p:txBody>
      </p:sp>
      <p:pic>
        <p:nvPicPr>
          <p:cNvPr id="1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121826"/>
            <a:ext cx="3801715" cy="164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4002" y="3933009"/>
            <a:ext cx="6156316" cy="1553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4" descr="NI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2248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E6A1CE-14BB-4EFA-88EC-1A91A680F86C}"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 guided</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200" dirty="0"/>
              <a:t>Fiber Optic Cable based on </a:t>
            </a:r>
          </a:p>
          <a:p>
            <a:endParaRPr lang="en-US" sz="2200" dirty="0"/>
          </a:p>
          <a:p>
            <a:endParaRPr lang="en-US" sz="2200" dirty="0"/>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87360"/>
            <a:ext cx="8070850" cy="227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465403"/>
            <a:ext cx="830897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4" descr="NI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7583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98A428-A119-4279-973E-CB92CC46EDFF}"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 guided</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200" dirty="0"/>
              <a:t>Fiber optic Cable</a:t>
            </a:r>
          </a:p>
        </p:txBody>
      </p:sp>
      <p:pic>
        <p:nvPicPr>
          <p:cNvPr id="1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44" y="1600200"/>
            <a:ext cx="3480511" cy="2114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486" y="4108607"/>
            <a:ext cx="7049244" cy="1979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4" descr="NI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966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22199E-E599-400D-8FFE-96F8D4D5ADD0}"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 unguided</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altLang="en-US" sz="2200" dirty="0">
                <a:latin typeface="Times New Roman" panose="02020603050405020304" pitchFamily="18" charset="0"/>
              </a:rPr>
              <a:t>Unguided media transport electromagnetic waves without using a physical conductor. This type of communication is often referred to as wireless communication.</a:t>
            </a:r>
          </a:p>
          <a:p>
            <a:endParaRPr lang="en-US" sz="2200" dirty="0"/>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438400"/>
            <a:ext cx="6486743" cy="218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886" y="4762610"/>
            <a:ext cx="6614228" cy="159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4" descr="NI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61890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A6B9EC-DE20-4A4E-B6FB-50597836A732}" type="datetime1">
              <a:rPr lang="en-US" smtClean="0"/>
              <a:t>12/26/2024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Transmission media - unguided</a:t>
            </a:r>
          </a:p>
        </p:txBody>
      </p:sp>
      <p:sp>
        <p:nvSpPr>
          <p:cNvPr id="9" name="Footer Placeholder 9"/>
          <p:cNvSpPr>
            <a:spLocks noGrp="1"/>
          </p:cNvSpPr>
          <p:nvPr>
            <p:ph type="ftr" sz="quarter" idx="11"/>
          </p:nvPr>
        </p:nvSpPr>
        <p:spPr>
          <a:xfrm>
            <a:off x="2514600" y="6356350"/>
            <a:ext cx="5029200" cy="365125"/>
          </a:xfrm>
        </p:spPr>
        <p:txBody>
          <a:bodyPr/>
          <a:lstStyle/>
          <a:p>
            <a:r>
              <a:rPr lang="en-US"/>
              <a:t>ACSE0602                  CN               Unit 1</a:t>
            </a:r>
            <a:endParaRPr lang="en-US" dirty="0"/>
          </a:p>
        </p:txBody>
      </p:sp>
      <p:sp>
        <p:nvSpPr>
          <p:cNvPr id="11" name="Content Placeholder 2"/>
          <p:cNvSpPr>
            <a:spLocks noGrp="1"/>
          </p:cNvSpPr>
          <p:nvPr>
            <p:ph idx="1"/>
          </p:nvPr>
        </p:nvSpPr>
        <p:spPr>
          <a:xfrm>
            <a:off x="457200" y="1143000"/>
            <a:ext cx="8229600" cy="5213350"/>
          </a:xfrm>
        </p:spPr>
        <p:txBody>
          <a:bodyPr>
            <a:normAutofit/>
          </a:bodyPr>
          <a:lstStyle/>
          <a:p>
            <a:r>
              <a:rPr lang="en-US" sz="2400" dirty="0"/>
              <a:t>Propagation modes</a:t>
            </a:r>
          </a:p>
          <a:p>
            <a:endParaRPr lang="en-US" sz="2200" dirty="0"/>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73138"/>
            <a:ext cx="8458200" cy="35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4" descr="N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6" y="45639"/>
            <a:ext cx="1265384" cy="7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1466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65F5D2497114C46BF668ACF705D6D91" ma:contentTypeVersion="8" ma:contentTypeDescription="Create a new document." ma:contentTypeScope="" ma:versionID="ae6216c13edfbde411e7a38c6013fd26">
  <xsd:schema xmlns:xsd="http://www.w3.org/2001/XMLSchema" xmlns:xs="http://www.w3.org/2001/XMLSchema" xmlns:p="http://schemas.microsoft.com/office/2006/metadata/properties" xmlns:ns2="1272c761-4f4b-4b2f-848f-3595bd28f94f" targetNamespace="http://schemas.microsoft.com/office/2006/metadata/properties" ma:root="true" ma:fieldsID="99789886e1009fb71e1264222d9352c6" ns2:_="">
    <xsd:import namespace="1272c761-4f4b-4b2f-848f-3595bd28f94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72c761-4f4b-4b2f-848f-3595bd28f9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45440A-1CA1-4F7F-B328-02DA1AE2067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F60E6E9-41F0-4D2E-AEE5-6FFB30946F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72c761-4f4b-4b2f-848f-3595bd28f9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376247-2ABD-4C66-AF1B-37A72320FC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8303</TotalTime>
  <Words>10562</Words>
  <Application>Microsoft Office PowerPoint</Application>
  <PresentationFormat>On-screen Show (4:3)</PresentationFormat>
  <Paragraphs>1742</Paragraphs>
  <Slides>145</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145</vt:i4>
      </vt:variant>
    </vt:vector>
  </HeadingPairs>
  <TitlesOfParts>
    <vt:vector size="156" baseType="lpstr">
      <vt:lpstr>Arial</vt:lpstr>
      <vt:lpstr>Calibri</vt:lpstr>
      <vt:lpstr>erdana</vt:lpstr>
      <vt:lpstr>inter-regular</vt:lpstr>
      <vt:lpstr>Lato</vt:lpstr>
      <vt:lpstr>Nunito</vt:lpstr>
      <vt:lpstr>Source Sans Pro</vt:lpstr>
      <vt:lpstr>Symbol</vt:lpstr>
      <vt:lpstr>Times New Roman</vt:lpstr>
      <vt:lpstr>Wingdings</vt:lpstr>
      <vt:lpstr>Office Theme</vt:lpstr>
      <vt:lpstr>Noida Institute of Engineering and Technology, Greater Noida</vt:lpstr>
      <vt:lpstr>PowerPoint Presentation</vt:lpstr>
      <vt:lpstr>Evaluation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Priya goel</cp:lastModifiedBy>
  <cp:revision>197</cp:revision>
  <dcterms:created xsi:type="dcterms:W3CDTF">2006-08-16T00:00:00Z</dcterms:created>
  <dcterms:modified xsi:type="dcterms:W3CDTF">2024-12-25T19:03:58Z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0x010100465F5D2497114C46BF668ACF705D6D91</vt:lpwstr>
  </property>
</Properties>
</file>